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96" r:id="rId16"/>
    <p:sldId id="297" r:id="rId17"/>
    <p:sldId id="278" r:id="rId18"/>
    <p:sldId id="279" r:id="rId19"/>
    <p:sldId id="280" r:id="rId20"/>
    <p:sldId id="282" r:id="rId21"/>
    <p:sldId id="281" r:id="rId22"/>
    <p:sldId id="285" r:id="rId23"/>
    <p:sldId id="290" r:id="rId24"/>
    <p:sldId id="295" r:id="rId2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625455" cy="5404485"/>
          </a:xfrm>
          <a:custGeom>
            <a:avLst/>
            <a:gdLst/>
            <a:ahLst/>
            <a:cxnLst/>
            <a:rect l="l" t="t" r="r" b="b"/>
            <a:pathLst>
              <a:path w="10625455" h="5404485">
                <a:moveTo>
                  <a:pt x="10625328" y="0"/>
                </a:moveTo>
                <a:lnTo>
                  <a:pt x="0" y="0"/>
                </a:lnTo>
                <a:lnTo>
                  <a:pt x="0" y="5404104"/>
                </a:lnTo>
                <a:lnTo>
                  <a:pt x="106253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798952"/>
            <a:ext cx="2606040" cy="3315335"/>
          </a:xfrm>
          <a:custGeom>
            <a:avLst/>
            <a:gdLst/>
            <a:ahLst/>
            <a:cxnLst/>
            <a:rect l="l" t="t" r="r" b="b"/>
            <a:pathLst>
              <a:path w="2606040" h="3315335">
                <a:moveTo>
                  <a:pt x="2605659" y="0"/>
                </a:moveTo>
                <a:lnTo>
                  <a:pt x="2880" y="1346581"/>
                </a:lnTo>
                <a:lnTo>
                  <a:pt x="0" y="1593789"/>
                </a:lnTo>
                <a:lnTo>
                  <a:pt x="0" y="3314906"/>
                </a:lnTo>
                <a:lnTo>
                  <a:pt x="2582672" y="1978914"/>
                </a:lnTo>
                <a:lnTo>
                  <a:pt x="2605659" y="0"/>
                </a:lnTo>
                <a:close/>
              </a:path>
            </a:pathLst>
          </a:custGeom>
          <a:solidFill>
            <a:srgbClr val="EA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010411"/>
            <a:ext cx="1785620" cy="908050"/>
          </a:xfrm>
          <a:custGeom>
            <a:avLst/>
            <a:gdLst/>
            <a:ahLst/>
            <a:cxnLst/>
            <a:rect l="l" t="t" r="r" b="b"/>
            <a:pathLst>
              <a:path w="1785620" h="908050">
                <a:moveTo>
                  <a:pt x="0" y="907541"/>
                </a:moveTo>
                <a:lnTo>
                  <a:pt x="1785239" y="0"/>
                </a:lnTo>
              </a:path>
            </a:pathLst>
          </a:custGeom>
          <a:ln w="609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003792" y="3924300"/>
            <a:ext cx="3187700" cy="1689100"/>
          </a:xfrm>
          <a:custGeom>
            <a:avLst/>
            <a:gdLst/>
            <a:ahLst/>
            <a:cxnLst/>
            <a:rect l="l" t="t" r="r" b="b"/>
            <a:pathLst>
              <a:path w="3187700" h="1689100">
                <a:moveTo>
                  <a:pt x="0" y="1689100"/>
                </a:moveTo>
                <a:lnTo>
                  <a:pt x="3187700" y="0"/>
                </a:lnTo>
              </a:path>
            </a:pathLst>
          </a:custGeom>
          <a:ln w="6096">
            <a:solidFill>
              <a:srgbClr val="EAB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54111" y="0"/>
            <a:ext cx="2258695" cy="742315"/>
          </a:xfrm>
          <a:custGeom>
            <a:avLst/>
            <a:gdLst/>
            <a:ahLst/>
            <a:cxnLst/>
            <a:rect l="l" t="t" r="r" b="b"/>
            <a:pathLst>
              <a:path w="2258695" h="742315">
                <a:moveTo>
                  <a:pt x="2258568" y="0"/>
                </a:moveTo>
                <a:lnTo>
                  <a:pt x="1453515" y="0"/>
                </a:lnTo>
                <a:lnTo>
                  <a:pt x="0" y="742188"/>
                </a:lnTo>
                <a:lnTo>
                  <a:pt x="805053" y="742188"/>
                </a:lnTo>
                <a:lnTo>
                  <a:pt x="2258568" y="0"/>
                </a:lnTo>
                <a:close/>
              </a:path>
            </a:pathLst>
          </a:custGeom>
          <a:solidFill>
            <a:srgbClr val="001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408431"/>
            <a:ext cx="6595745" cy="3403600"/>
          </a:xfrm>
          <a:custGeom>
            <a:avLst/>
            <a:gdLst/>
            <a:ahLst/>
            <a:cxnLst/>
            <a:rect l="l" t="t" r="r" b="b"/>
            <a:pathLst>
              <a:path w="6595745" h="3403600">
                <a:moveTo>
                  <a:pt x="0" y="3403091"/>
                </a:moveTo>
                <a:lnTo>
                  <a:pt x="6595364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266944"/>
            <a:ext cx="1901825" cy="991869"/>
          </a:xfrm>
          <a:custGeom>
            <a:avLst/>
            <a:gdLst/>
            <a:ahLst/>
            <a:cxnLst/>
            <a:rect l="l" t="t" r="r" b="b"/>
            <a:pathLst>
              <a:path w="1901825" h="991870">
                <a:moveTo>
                  <a:pt x="0" y="991515"/>
                </a:moveTo>
                <a:lnTo>
                  <a:pt x="1901444" y="0"/>
                </a:lnTo>
              </a:path>
            </a:pathLst>
          </a:custGeom>
          <a:ln w="6096">
            <a:solidFill>
              <a:srgbClr val="0018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3089782"/>
            <a:ext cx="1165225" cy="869315"/>
          </a:xfrm>
          <a:custGeom>
            <a:avLst/>
            <a:gdLst/>
            <a:ahLst/>
            <a:cxnLst/>
            <a:rect l="l" t="t" r="r" b="b"/>
            <a:pathLst>
              <a:path w="1165225" h="869314">
                <a:moveTo>
                  <a:pt x="1164602" y="0"/>
                </a:moveTo>
                <a:lnTo>
                  <a:pt x="0" y="602529"/>
                </a:lnTo>
                <a:lnTo>
                  <a:pt x="0" y="868884"/>
                </a:lnTo>
                <a:lnTo>
                  <a:pt x="1161478" y="267969"/>
                </a:lnTo>
                <a:lnTo>
                  <a:pt x="116460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9198" y="516763"/>
            <a:ext cx="1129360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31163" y="4081653"/>
            <a:ext cx="9329673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406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747500" cy="6299200"/>
          </a:xfrm>
          <a:custGeom>
            <a:avLst/>
            <a:gdLst/>
            <a:ahLst/>
            <a:cxnLst/>
            <a:rect l="l" t="t" r="r" b="b"/>
            <a:pathLst>
              <a:path w="11747500" h="6299200">
                <a:moveTo>
                  <a:pt x="11746992" y="0"/>
                </a:moveTo>
                <a:lnTo>
                  <a:pt x="0" y="0"/>
                </a:lnTo>
                <a:lnTo>
                  <a:pt x="0" y="6298692"/>
                </a:lnTo>
                <a:lnTo>
                  <a:pt x="11746992" y="0"/>
                </a:lnTo>
                <a:close/>
              </a:path>
            </a:pathLst>
          </a:custGeom>
          <a:solidFill>
            <a:srgbClr val="EA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344667"/>
            <a:ext cx="2362200" cy="1241425"/>
          </a:xfrm>
          <a:custGeom>
            <a:avLst/>
            <a:gdLst/>
            <a:ahLst/>
            <a:cxnLst/>
            <a:rect l="l" t="t" r="r" b="b"/>
            <a:pathLst>
              <a:path w="2362200" h="1241425">
                <a:moveTo>
                  <a:pt x="0" y="1240967"/>
                </a:moveTo>
                <a:lnTo>
                  <a:pt x="2362200" y="0"/>
                </a:lnTo>
              </a:path>
            </a:pathLst>
          </a:custGeom>
          <a:ln w="609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625455" cy="5404485"/>
          </a:xfrm>
          <a:custGeom>
            <a:avLst/>
            <a:gdLst/>
            <a:ahLst/>
            <a:cxnLst/>
            <a:rect l="l" t="t" r="r" b="b"/>
            <a:pathLst>
              <a:path w="10625455" h="5404485">
                <a:moveTo>
                  <a:pt x="10625328" y="0"/>
                </a:moveTo>
                <a:lnTo>
                  <a:pt x="0" y="0"/>
                </a:lnTo>
                <a:lnTo>
                  <a:pt x="0" y="5404104"/>
                </a:lnTo>
                <a:lnTo>
                  <a:pt x="106253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798952"/>
            <a:ext cx="2606040" cy="3315335"/>
          </a:xfrm>
          <a:custGeom>
            <a:avLst/>
            <a:gdLst/>
            <a:ahLst/>
            <a:cxnLst/>
            <a:rect l="l" t="t" r="r" b="b"/>
            <a:pathLst>
              <a:path w="2606040" h="3315335">
                <a:moveTo>
                  <a:pt x="2605659" y="0"/>
                </a:moveTo>
                <a:lnTo>
                  <a:pt x="2880" y="1346581"/>
                </a:lnTo>
                <a:lnTo>
                  <a:pt x="0" y="1593789"/>
                </a:lnTo>
                <a:lnTo>
                  <a:pt x="0" y="3314906"/>
                </a:lnTo>
                <a:lnTo>
                  <a:pt x="2582672" y="1978914"/>
                </a:lnTo>
                <a:lnTo>
                  <a:pt x="2605659" y="0"/>
                </a:lnTo>
                <a:close/>
              </a:path>
            </a:pathLst>
          </a:custGeom>
          <a:solidFill>
            <a:srgbClr val="EAB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010411"/>
            <a:ext cx="1785620" cy="908050"/>
          </a:xfrm>
          <a:custGeom>
            <a:avLst/>
            <a:gdLst/>
            <a:ahLst/>
            <a:cxnLst/>
            <a:rect l="l" t="t" r="r" b="b"/>
            <a:pathLst>
              <a:path w="1785620" h="908050">
                <a:moveTo>
                  <a:pt x="0" y="907541"/>
                </a:moveTo>
                <a:lnTo>
                  <a:pt x="1785239" y="0"/>
                </a:lnTo>
              </a:path>
            </a:pathLst>
          </a:custGeom>
          <a:ln w="609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003792" y="3924300"/>
            <a:ext cx="3187700" cy="1689100"/>
          </a:xfrm>
          <a:custGeom>
            <a:avLst/>
            <a:gdLst/>
            <a:ahLst/>
            <a:cxnLst/>
            <a:rect l="l" t="t" r="r" b="b"/>
            <a:pathLst>
              <a:path w="3187700" h="1689100">
                <a:moveTo>
                  <a:pt x="0" y="1689100"/>
                </a:moveTo>
                <a:lnTo>
                  <a:pt x="3187700" y="0"/>
                </a:lnTo>
              </a:path>
            </a:pathLst>
          </a:custGeom>
          <a:ln w="6096">
            <a:solidFill>
              <a:srgbClr val="EAB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54111" y="0"/>
            <a:ext cx="2258695" cy="742315"/>
          </a:xfrm>
          <a:custGeom>
            <a:avLst/>
            <a:gdLst/>
            <a:ahLst/>
            <a:cxnLst/>
            <a:rect l="l" t="t" r="r" b="b"/>
            <a:pathLst>
              <a:path w="2258695" h="742315">
                <a:moveTo>
                  <a:pt x="2258568" y="0"/>
                </a:moveTo>
                <a:lnTo>
                  <a:pt x="1453515" y="0"/>
                </a:lnTo>
                <a:lnTo>
                  <a:pt x="0" y="742188"/>
                </a:lnTo>
                <a:lnTo>
                  <a:pt x="805053" y="742188"/>
                </a:lnTo>
                <a:lnTo>
                  <a:pt x="2258568" y="0"/>
                </a:lnTo>
                <a:close/>
              </a:path>
            </a:pathLst>
          </a:custGeom>
          <a:solidFill>
            <a:srgbClr val="001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408431"/>
            <a:ext cx="6595745" cy="3403600"/>
          </a:xfrm>
          <a:custGeom>
            <a:avLst/>
            <a:gdLst/>
            <a:ahLst/>
            <a:cxnLst/>
            <a:rect l="l" t="t" r="r" b="b"/>
            <a:pathLst>
              <a:path w="6595745" h="3403600">
                <a:moveTo>
                  <a:pt x="0" y="3403091"/>
                </a:moveTo>
                <a:lnTo>
                  <a:pt x="6595364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266944"/>
            <a:ext cx="1901825" cy="991869"/>
          </a:xfrm>
          <a:custGeom>
            <a:avLst/>
            <a:gdLst/>
            <a:ahLst/>
            <a:cxnLst/>
            <a:rect l="l" t="t" r="r" b="b"/>
            <a:pathLst>
              <a:path w="1901825" h="991870">
                <a:moveTo>
                  <a:pt x="0" y="991515"/>
                </a:moveTo>
                <a:lnTo>
                  <a:pt x="1901444" y="0"/>
                </a:lnTo>
              </a:path>
            </a:pathLst>
          </a:custGeom>
          <a:ln w="6096">
            <a:solidFill>
              <a:srgbClr val="0018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3089782"/>
            <a:ext cx="1165225" cy="869315"/>
          </a:xfrm>
          <a:custGeom>
            <a:avLst/>
            <a:gdLst/>
            <a:ahLst/>
            <a:cxnLst/>
            <a:rect l="l" t="t" r="r" b="b"/>
            <a:pathLst>
              <a:path w="1165225" h="869314">
                <a:moveTo>
                  <a:pt x="1164602" y="0"/>
                </a:moveTo>
                <a:lnTo>
                  <a:pt x="0" y="602529"/>
                </a:lnTo>
                <a:lnTo>
                  <a:pt x="0" y="868884"/>
                </a:lnTo>
                <a:lnTo>
                  <a:pt x="1161478" y="267969"/>
                </a:lnTo>
                <a:lnTo>
                  <a:pt x="116460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839467" y="0"/>
            <a:ext cx="10353040" cy="5638800"/>
          </a:xfrm>
          <a:custGeom>
            <a:avLst/>
            <a:gdLst/>
            <a:ahLst/>
            <a:cxnLst/>
            <a:rect l="l" t="t" r="r" b="b"/>
            <a:pathLst>
              <a:path w="10353040" h="5638800">
                <a:moveTo>
                  <a:pt x="10352532" y="0"/>
                </a:moveTo>
                <a:lnTo>
                  <a:pt x="0" y="0"/>
                </a:lnTo>
                <a:lnTo>
                  <a:pt x="10352532" y="5638800"/>
                </a:lnTo>
                <a:lnTo>
                  <a:pt x="103525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77895" y="0"/>
            <a:ext cx="4121150" cy="1308100"/>
          </a:xfrm>
          <a:custGeom>
            <a:avLst/>
            <a:gdLst/>
            <a:ahLst/>
            <a:cxnLst/>
            <a:rect l="l" t="t" r="r" b="b"/>
            <a:pathLst>
              <a:path w="4121150" h="1308100">
                <a:moveTo>
                  <a:pt x="1683766" y="0"/>
                </a:moveTo>
                <a:lnTo>
                  <a:pt x="0" y="0"/>
                </a:lnTo>
                <a:lnTo>
                  <a:pt x="2437130" y="1307591"/>
                </a:lnTo>
                <a:lnTo>
                  <a:pt x="4120896" y="1307591"/>
                </a:lnTo>
                <a:lnTo>
                  <a:pt x="1683766" y="0"/>
                </a:lnTo>
                <a:close/>
              </a:path>
            </a:pathLst>
          </a:custGeom>
          <a:solidFill>
            <a:srgbClr val="0018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374891" y="5047488"/>
            <a:ext cx="1524635" cy="1803400"/>
          </a:xfrm>
          <a:custGeom>
            <a:avLst/>
            <a:gdLst/>
            <a:ahLst/>
            <a:cxnLst/>
            <a:rect l="l" t="t" r="r" b="b"/>
            <a:pathLst>
              <a:path w="1524634" h="1803400">
                <a:moveTo>
                  <a:pt x="0" y="1803400"/>
                </a:moveTo>
                <a:lnTo>
                  <a:pt x="1524635" y="0"/>
                </a:lnTo>
              </a:path>
            </a:pathLst>
          </a:custGeom>
          <a:ln w="6096">
            <a:solidFill>
              <a:srgbClr val="EAB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198" y="516763"/>
            <a:ext cx="1129360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905" y="2143125"/>
            <a:ext cx="8138159" cy="458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de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6.png"/><Relationship Id="rId5" Type="http://schemas.openxmlformats.org/officeDocument/2006/relationships/image" Target="../media/image15.jp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jp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31.png"/><Relationship Id="rId5" Type="http://schemas.openxmlformats.org/officeDocument/2006/relationships/image" Target="../media/image15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0"/>
            <a:ext cx="12197715" cy="6002020"/>
            <a:chOff x="-3047" y="0"/>
            <a:chExt cx="12197715" cy="60020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625455" cy="5404485"/>
            </a:xfrm>
            <a:custGeom>
              <a:avLst/>
              <a:gdLst/>
              <a:ahLst/>
              <a:cxnLst/>
              <a:rect l="l" t="t" r="r" b="b"/>
              <a:pathLst>
                <a:path w="10625455" h="5404485">
                  <a:moveTo>
                    <a:pt x="10625328" y="0"/>
                  </a:moveTo>
                  <a:lnTo>
                    <a:pt x="0" y="0"/>
                  </a:lnTo>
                  <a:lnTo>
                    <a:pt x="0" y="5404104"/>
                  </a:lnTo>
                  <a:lnTo>
                    <a:pt x="106253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031230" cy="3004820"/>
            </a:xfrm>
            <a:custGeom>
              <a:avLst/>
              <a:gdLst/>
              <a:ahLst/>
              <a:cxnLst/>
              <a:rect l="l" t="t" r="r" b="b"/>
              <a:pathLst>
                <a:path w="6031230" h="3004820">
                  <a:moveTo>
                    <a:pt x="0" y="3004439"/>
                  </a:moveTo>
                  <a:lnTo>
                    <a:pt x="6030722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03792" y="3924299"/>
              <a:ext cx="3187700" cy="1689100"/>
            </a:xfrm>
            <a:custGeom>
              <a:avLst/>
              <a:gdLst/>
              <a:ahLst/>
              <a:cxnLst/>
              <a:rect l="l" t="t" r="r" b="b"/>
              <a:pathLst>
                <a:path w="3187700" h="1689100">
                  <a:moveTo>
                    <a:pt x="0" y="1689100"/>
                  </a:moveTo>
                  <a:lnTo>
                    <a:pt x="3187700" y="0"/>
                  </a:lnTo>
                </a:path>
              </a:pathLst>
            </a:custGeom>
            <a:ln w="6096">
              <a:solidFill>
                <a:srgbClr val="EA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00016"/>
              <a:ext cx="1901825" cy="991869"/>
            </a:xfrm>
            <a:custGeom>
              <a:avLst/>
              <a:gdLst/>
              <a:ahLst/>
              <a:cxnLst/>
              <a:rect l="l" t="t" r="r" b="b"/>
              <a:pathLst>
                <a:path w="1901825" h="991870">
                  <a:moveTo>
                    <a:pt x="0" y="991515"/>
                  </a:moveTo>
                  <a:lnTo>
                    <a:pt x="1901444" y="0"/>
                  </a:lnTo>
                </a:path>
              </a:pathLst>
            </a:custGeom>
            <a:ln w="6096">
              <a:solidFill>
                <a:srgbClr val="0018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19" y="861060"/>
              <a:ext cx="4427220" cy="51374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5409" y="2347086"/>
            <a:ext cx="4540250" cy="12700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4640"/>
              </a:lnSpc>
              <a:spcBef>
                <a:spcPts val="680"/>
              </a:spcBef>
            </a:pPr>
            <a:r>
              <a:rPr sz="4300" spc="470" dirty="0">
                <a:solidFill>
                  <a:srgbClr val="00184B"/>
                </a:solidFill>
                <a:latin typeface="Cambria"/>
                <a:cs typeface="Cambria"/>
              </a:rPr>
              <a:t>PERFORMAN</a:t>
            </a:r>
            <a:r>
              <a:rPr sz="4300" spc="420" dirty="0">
                <a:solidFill>
                  <a:srgbClr val="00184B"/>
                </a:solidFill>
                <a:latin typeface="Cambria"/>
                <a:cs typeface="Cambria"/>
              </a:rPr>
              <a:t>C</a:t>
            </a:r>
            <a:r>
              <a:rPr sz="4300" spc="220" dirty="0">
                <a:solidFill>
                  <a:srgbClr val="00184B"/>
                </a:solidFill>
                <a:latin typeface="Cambria"/>
                <a:cs typeface="Cambria"/>
              </a:rPr>
              <a:t>E  </a:t>
            </a:r>
            <a:r>
              <a:rPr sz="4300" spc="190" dirty="0">
                <a:solidFill>
                  <a:srgbClr val="00184B"/>
                </a:solidFill>
                <a:latin typeface="Cambria"/>
                <a:cs typeface="Cambria"/>
              </a:rPr>
              <a:t>TEST</a:t>
            </a:r>
            <a:r>
              <a:rPr sz="43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300" spc="315" dirty="0">
                <a:solidFill>
                  <a:srgbClr val="00184B"/>
                </a:solidFill>
                <a:latin typeface="Cambria"/>
                <a:cs typeface="Cambria"/>
              </a:rPr>
              <a:t>REPORT</a:t>
            </a:r>
            <a:endParaRPr sz="4300" dirty="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4520" y="3803866"/>
            <a:ext cx="3756279" cy="1875513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1290320" algn="l"/>
              </a:tabLst>
            </a:pPr>
            <a:r>
              <a:rPr lang="en-IN" sz="2800" spc="840" dirty="0">
                <a:solidFill>
                  <a:srgbClr val="004067"/>
                </a:solidFill>
                <a:latin typeface="Cambria"/>
                <a:cs typeface="Cambria"/>
              </a:rPr>
              <a:t>ICT Job Portal</a:t>
            </a:r>
          </a:p>
          <a:p>
            <a:pPr marL="12700">
              <a:lnSpc>
                <a:spcPct val="150000"/>
              </a:lnSpc>
              <a:spcBef>
                <a:spcPts val="765"/>
              </a:spcBef>
              <a:tabLst>
                <a:tab pos="1290320" algn="l"/>
              </a:tabLst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rPr>
              <a:t>www.blush-harp-seal-hose.cyclic.app/</a:t>
            </a:r>
            <a:br>
              <a:rPr lang="en-IN" sz="2800" spc="840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rPr>
            </a:br>
            <a:r>
              <a:rPr sz="2000" spc="840" dirty="0">
                <a:solidFill>
                  <a:srgbClr val="004067"/>
                </a:solidFill>
                <a:latin typeface="Cambria"/>
                <a:cs typeface="Cambria"/>
              </a:rPr>
              <a:t>C</a:t>
            </a:r>
            <a:r>
              <a:rPr sz="2000" spc="450" dirty="0">
                <a:solidFill>
                  <a:srgbClr val="004067"/>
                </a:solidFill>
                <a:latin typeface="Cambria"/>
                <a:cs typeface="Cambria"/>
              </a:rPr>
              <a:t>y</a:t>
            </a:r>
            <a:r>
              <a:rPr sz="2000" spc="509" dirty="0">
                <a:solidFill>
                  <a:srgbClr val="004067"/>
                </a:solidFill>
                <a:latin typeface="Cambria"/>
                <a:cs typeface="Cambria"/>
              </a:rPr>
              <a:t>c</a:t>
            </a:r>
            <a:r>
              <a:rPr sz="2000" spc="350" dirty="0">
                <a:solidFill>
                  <a:srgbClr val="004067"/>
                </a:solidFill>
                <a:latin typeface="Cambria"/>
                <a:cs typeface="Cambria"/>
              </a:rPr>
              <a:t>l</a:t>
            </a:r>
            <a:r>
              <a:rPr sz="2000" spc="235" dirty="0">
                <a:solidFill>
                  <a:srgbClr val="004067"/>
                </a:solidFill>
                <a:latin typeface="Cambria"/>
                <a:cs typeface="Cambria"/>
              </a:rPr>
              <a:t>e</a:t>
            </a:r>
            <a:r>
              <a:rPr lang="en-IN" sz="2000" spc="235" dirty="0">
                <a:solidFill>
                  <a:srgbClr val="004067"/>
                </a:solidFill>
                <a:latin typeface="Cambria"/>
                <a:cs typeface="Cambria"/>
              </a:rPr>
              <a:t> </a:t>
            </a:r>
            <a:r>
              <a:rPr sz="2000" spc="-35" dirty="0">
                <a:solidFill>
                  <a:srgbClr val="004067"/>
                </a:solidFill>
                <a:latin typeface="Cambria"/>
                <a:cs typeface="Cambria"/>
              </a:rPr>
              <a:t>1</a:t>
            </a:r>
            <a:endParaRPr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en-IN" dirty="0">
                <a:latin typeface="Cambria"/>
                <a:cs typeface="Cambria"/>
              </a:rPr>
              <a:t>03/03/2023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311" y="1198626"/>
            <a:ext cx="53124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40" dirty="0">
                <a:solidFill>
                  <a:srgbClr val="00184B"/>
                </a:solidFill>
                <a:latin typeface="Cambria"/>
                <a:cs typeface="Cambria"/>
              </a:rPr>
              <a:t>Evaluation</a:t>
            </a:r>
            <a:r>
              <a:rPr sz="4400" spc="7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400" spc="210" dirty="0">
                <a:solidFill>
                  <a:srgbClr val="00184B"/>
                </a:solidFill>
                <a:latin typeface="Cambria"/>
                <a:cs typeface="Cambria"/>
              </a:rPr>
              <a:t>Criteria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311" y="2031237"/>
            <a:ext cx="5967095" cy="2753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7685" marR="5080" indent="-515620">
              <a:lnSpc>
                <a:spcPts val="3020"/>
              </a:lnSpc>
              <a:spcBef>
                <a:spcPts val="48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45" dirty="0">
                <a:solidFill>
                  <a:srgbClr val="3E3E3E"/>
                </a:solidFill>
                <a:latin typeface="Cambria"/>
                <a:cs typeface="Cambria"/>
              </a:rPr>
              <a:t>Transaction</a:t>
            </a:r>
            <a:r>
              <a:rPr sz="28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14" dirty="0">
                <a:solidFill>
                  <a:srgbClr val="3E3E3E"/>
                </a:solidFill>
                <a:latin typeface="Cambria"/>
                <a:cs typeface="Cambria"/>
              </a:rPr>
              <a:t>Response</a:t>
            </a:r>
            <a:r>
              <a:rPr sz="2800" spc="-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75" dirty="0">
                <a:solidFill>
                  <a:srgbClr val="3E3E3E"/>
                </a:solidFill>
                <a:latin typeface="Cambria"/>
                <a:cs typeface="Cambria"/>
              </a:rPr>
              <a:t>Time</a:t>
            </a:r>
            <a:r>
              <a:rPr sz="28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05" dirty="0">
                <a:solidFill>
                  <a:srgbClr val="3E3E3E"/>
                </a:solidFill>
                <a:latin typeface="Cambria"/>
                <a:cs typeface="Cambria"/>
              </a:rPr>
              <a:t>using </a:t>
            </a:r>
            <a:r>
              <a:rPr sz="2800" spc="-6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00" dirty="0">
                <a:solidFill>
                  <a:srgbClr val="3E3E3E"/>
                </a:solidFill>
                <a:latin typeface="Cambria"/>
                <a:cs typeface="Cambria"/>
              </a:rPr>
              <a:t>Application </a:t>
            </a:r>
            <a:r>
              <a:rPr sz="2800" spc="90" dirty="0">
                <a:solidFill>
                  <a:srgbClr val="3E3E3E"/>
                </a:solidFill>
                <a:latin typeface="Cambria"/>
                <a:cs typeface="Cambria"/>
              </a:rPr>
              <a:t>Performance </a:t>
            </a:r>
            <a:r>
              <a:rPr sz="2800" spc="120" dirty="0">
                <a:solidFill>
                  <a:srgbClr val="3E3E3E"/>
                </a:solidFill>
                <a:latin typeface="Cambria"/>
                <a:cs typeface="Cambria"/>
              </a:rPr>
              <a:t>Index </a:t>
            </a:r>
            <a:r>
              <a:rPr sz="2800" spc="1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05" dirty="0">
                <a:solidFill>
                  <a:srgbClr val="3E3E3E"/>
                </a:solidFill>
                <a:latin typeface="Cambria"/>
                <a:cs typeface="Cambria"/>
              </a:rPr>
              <a:t>(APDEX)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2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20" dirty="0">
                <a:solidFill>
                  <a:srgbClr val="3E3E3E"/>
                </a:solidFill>
                <a:latin typeface="Cambria"/>
                <a:cs typeface="Cambria"/>
              </a:rPr>
              <a:t>Failure</a:t>
            </a:r>
            <a:r>
              <a:rPr sz="2800" spc="4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50" dirty="0">
                <a:solidFill>
                  <a:srgbClr val="3E3E3E"/>
                </a:solidFill>
                <a:latin typeface="Cambria"/>
                <a:cs typeface="Cambria"/>
              </a:rPr>
              <a:t>Rate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90" dirty="0">
                <a:solidFill>
                  <a:srgbClr val="3E3E3E"/>
                </a:solidFill>
                <a:latin typeface="Cambria"/>
                <a:cs typeface="Cambria"/>
              </a:rPr>
              <a:t>Systems</a:t>
            </a:r>
            <a:r>
              <a:rPr sz="28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0" dirty="0">
                <a:solidFill>
                  <a:srgbClr val="3E3E3E"/>
                </a:solidFill>
                <a:latin typeface="Cambria"/>
                <a:cs typeface="Cambria"/>
              </a:rPr>
              <a:t>Performances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45" dirty="0">
                <a:solidFill>
                  <a:srgbClr val="3E3E3E"/>
                </a:solidFill>
                <a:latin typeface="Cambria"/>
                <a:cs typeface="Cambria"/>
              </a:rPr>
              <a:t>Errors </a:t>
            </a:r>
            <a:r>
              <a:rPr sz="2800" spc="114" dirty="0">
                <a:solidFill>
                  <a:srgbClr val="3E3E3E"/>
                </a:solidFill>
                <a:latin typeface="Cambria"/>
                <a:cs typeface="Cambria"/>
              </a:rPr>
              <a:t>and</a:t>
            </a:r>
            <a:r>
              <a:rPr sz="28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14" dirty="0">
                <a:solidFill>
                  <a:srgbClr val="3E3E3E"/>
                </a:solidFill>
                <a:latin typeface="Cambria"/>
                <a:cs typeface="Cambria"/>
              </a:rPr>
              <a:t>Exceptions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27" y="141731"/>
            <a:ext cx="11334115" cy="59753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4570"/>
              </a:lnSpc>
            </a:pPr>
            <a:r>
              <a:rPr sz="4000" spc="125" dirty="0">
                <a:solidFill>
                  <a:srgbClr val="00184B"/>
                </a:solidFill>
                <a:latin typeface="Cambria"/>
                <a:cs typeface="Cambria"/>
              </a:rPr>
              <a:t>Application</a:t>
            </a:r>
            <a:r>
              <a:rPr sz="40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50" dirty="0">
                <a:solidFill>
                  <a:srgbClr val="00184B"/>
                </a:solidFill>
                <a:latin typeface="Cambria"/>
                <a:cs typeface="Cambria"/>
              </a:rPr>
              <a:t>Performance</a:t>
            </a:r>
            <a:r>
              <a:rPr sz="4000" spc="114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60" dirty="0">
                <a:solidFill>
                  <a:srgbClr val="00184B"/>
                </a:solidFill>
                <a:latin typeface="Cambria"/>
                <a:cs typeface="Cambria"/>
              </a:rPr>
              <a:t>Index</a:t>
            </a:r>
            <a:r>
              <a:rPr sz="40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55" dirty="0">
                <a:solidFill>
                  <a:srgbClr val="00184B"/>
                </a:solidFill>
                <a:latin typeface="Cambria"/>
                <a:cs typeface="Cambria"/>
              </a:rPr>
              <a:t>(APDEX)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327" y="896111"/>
            <a:ext cx="11334115" cy="5218430"/>
          </a:xfrm>
          <a:custGeom>
            <a:avLst/>
            <a:gdLst/>
            <a:ahLst/>
            <a:cxnLst/>
            <a:rect l="l" t="t" r="r" b="b"/>
            <a:pathLst>
              <a:path w="11334115" h="5218430">
                <a:moveTo>
                  <a:pt x="11333988" y="0"/>
                </a:moveTo>
                <a:lnTo>
                  <a:pt x="0" y="0"/>
                </a:lnTo>
                <a:lnTo>
                  <a:pt x="0" y="5218176"/>
                </a:lnTo>
                <a:lnTo>
                  <a:pt x="11333988" y="5218176"/>
                </a:lnTo>
                <a:lnTo>
                  <a:pt x="11333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372" y="881583"/>
            <a:ext cx="11170285" cy="51174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27685" marR="200025" indent="-515620">
              <a:lnSpc>
                <a:spcPct val="90000"/>
              </a:lnSpc>
              <a:spcBef>
                <a:spcPts val="39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400" spc="170" dirty="0">
                <a:solidFill>
                  <a:srgbClr val="3E3E3E"/>
                </a:solidFill>
                <a:latin typeface="Cambria"/>
                <a:cs typeface="Cambria"/>
              </a:rPr>
              <a:t>Apdex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(Application Performance 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Index)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an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Cambria"/>
                <a:cs typeface="Cambria"/>
              </a:rPr>
              <a:t>open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standard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Cambria"/>
                <a:cs typeface="Cambria"/>
              </a:rPr>
              <a:t>developed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Cambria"/>
                <a:cs typeface="Cambria"/>
              </a:rPr>
              <a:t>by </a:t>
            </a:r>
            <a:r>
              <a:rPr sz="2400" spc="-51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an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alliance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Cambria"/>
                <a:cs typeface="Cambria"/>
              </a:rPr>
              <a:t>companies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Cambria"/>
                <a:cs typeface="Cambria"/>
              </a:rPr>
              <a:t>that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defines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standardized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method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Cambria"/>
                <a:cs typeface="Cambria"/>
              </a:rPr>
              <a:t>to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report,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benchmark,</a:t>
            </a:r>
            <a:r>
              <a:rPr sz="2400" spc="-1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and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track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application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performance.</a:t>
            </a:r>
            <a:endParaRPr sz="2400" dirty="0">
              <a:latin typeface="Cambria"/>
              <a:cs typeface="Cambria"/>
            </a:endParaRPr>
          </a:p>
          <a:p>
            <a:pPr marL="527685" marR="5080" indent="-515620">
              <a:lnSpc>
                <a:spcPct val="90100"/>
              </a:lnSpc>
              <a:spcBef>
                <a:spcPts val="100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400" spc="170" dirty="0">
                <a:solidFill>
                  <a:srgbClr val="3E3E3E"/>
                </a:solidFill>
                <a:latin typeface="Cambria"/>
                <a:cs typeface="Cambria"/>
              </a:rPr>
              <a:t>Apdex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numerical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measure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user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satisfaction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Cambria"/>
                <a:cs typeface="Cambria"/>
              </a:rPr>
              <a:t>with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performance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Cambria"/>
                <a:cs typeface="Cambria"/>
              </a:rPr>
              <a:t>of 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enterprise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applications.</a:t>
            </a:r>
            <a:r>
              <a:rPr sz="2400" spc="-9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Cambria"/>
                <a:cs typeface="Cambria"/>
              </a:rPr>
              <a:t>It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converts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many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measurements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Cambria"/>
                <a:cs typeface="Cambria"/>
              </a:rPr>
              <a:t>into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one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number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on </a:t>
            </a:r>
            <a:r>
              <a:rPr sz="2400" spc="-509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Cambria"/>
                <a:cs typeface="Cambria"/>
              </a:rPr>
              <a:t>uniform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Cambria"/>
                <a:cs typeface="Cambria"/>
              </a:rPr>
              <a:t>scale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Cambria"/>
                <a:cs typeface="Cambria"/>
              </a:rPr>
              <a:t>0-to-1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25" dirty="0">
                <a:solidFill>
                  <a:srgbClr val="3E3E3E"/>
                </a:solidFill>
                <a:latin typeface="Cambria"/>
                <a:cs typeface="Cambria"/>
              </a:rPr>
              <a:t>(0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270" dirty="0">
                <a:solidFill>
                  <a:srgbClr val="3E3E3E"/>
                </a:solidFill>
                <a:latin typeface="Cambria"/>
                <a:cs typeface="Cambria"/>
              </a:rPr>
              <a:t>=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no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users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satisfied,</a:t>
            </a:r>
            <a:r>
              <a:rPr sz="2400" spc="-12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270" dirty="0">
                <a:solidFill>
                  <a:srgbClr val="3E3E3E"/>
                </a:solidFill>
                <a:latin typeface="Cambria"/>
                <a:cs typeface="Cambria"/>
              </a:rPr>
              <a:t>=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all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users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satisfied)</a:t>
            </a:r>
            <a:endParaRPr sz="24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70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index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55" dirty="0">
                <a:solidFill>
                  <a:srgbClr val="3E3E3E"/>
                </a:solidFill>
                <a:latin typeface="Cambria"/>
                <a:cs typeface="Cambria"/>
              </a:rPr>
              <a:t>based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on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three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zones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application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responsiveness:</a:t>
            </a:r>
            <a:endParaRPr sz="2400" dirty="0">
              <a:latin typeface="Cambria"/>
              <a:cs typeface="Cambria"/>
            </a:endParaRPr>
          </a:p>
          <a:p>
            <a:pPr marL="1155065" marR="362585" lvl="1" indent="-228600">
              <a:lnSpc>
                <a:spcPct val="90000"/>
              </a:lnSpc>
              <a:spcBef>
                <a:spcPts val="505"/>
              </a:spcBef>
              <a:buClr>
                <a:srgbClr val="EAB100"/>
              </a:buClr>
              <a:buSzPct val="95833"/>
              <a:buFont typeface="Wingdings"/>
              <a:buChar char=""/>
              <a:tabLst>
                <a:tab pos="1170305" algn="l"/>
                <a:tab pos="2707005" algn="l"/>
              </a:tabLst>
            </a:pPr>
            <a:r>
              <a:rPr sz="2400" b="1" spc="80" dirty="0">
                <a:solidFill>
                  <a:srgbClr val="3E3E3E"/>
                </a:solidFill>
                <a:latin typeface="Cambria"/>
                <a:cs typeface="Cambria"/>
              </a:rPr>
              <a:t>Satisfied:	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user </a:t>
            </a:r>
            <a:r>
              <a:rPr sz="2400" spc="40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fully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productive.</a:t>
            </a:r>
            <a:r>
              <a:rPr sz="2400" spc="-2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Cambria"/>
                <a:cs typeface="Cambria"/>
              </a:rPr>
              <a:t>This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represents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time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value </a:t>
            </a:r>
            <a:r>
              <a:rPr sz="2400" spc="-51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Cambria"/>
                <a:cs typeface="Cambria"/>
              </a:rPr>
              <a:t>(T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seconds)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below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which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users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are </a:t>
            </a:r>
            <a:r>
              <a:rPr sz="2400" spc="15" dirty="0">
                <a:solidFill>
                  <a:srgbClr val="3E3E3E"/>
                </a:solidFill>
                <a:latin typeface="Cambria"/>
                <a:cs typeface="Cambria"/>
              </a:rPr>
              <a:t>not </a:t>
            </a:r>
            <a:r>
              <a:rPr sz="2400" spc="145" dirty="0">
                <a:solidFill>
                  <a:srgbClr val="3E3E3E"/>
                </a:solidFill>
                <a:latin typeface="Cambria"/>
                <a:cs typeface="Cambria"/>
              </a:rPr>
              <a:t>impeded </a:t>
            </a:r>
            <a:r>
              <a:rPr sz="2400" spc="135" dirty="0">
                <a:solidFill>
                  <a:srgbClr val="3E3E3E"/>
                </a:solidFill>
                <a:latin typeface="Cambria"/>
                <a:cs typeface="Cambria"/>
              </a:rPr>
              <a:t>by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application 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response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time.</a:t>
            </a:r>
            <a:endParaRPr sz="2400" dirty="0">
              <a:latin typeface="Cambria"/>
              <a:cs typeface="Cambria"/>
            </a:endParaRPr>
          </a:p>
          <a:p>
            <a:pPr marL="1155065" marR="416559" lvl="1" indent="-228600">
              <a:lnSpc>
                <a:spcPts val="2590"/>
              </a:lnSpc>
              <a:spcBef>
                <a:spcPts val="535"/>
              </a:spcBef>
              <a:buClr>
                <a:srgbClr val="EAB100"/>
              </a:buClr>
              <a:buSzPct val="95833"/>
              <a:buFont typeface="Wingdings"/>
              <a:buChar char=""/>
              <a:tabLst>
                <a:tab pos="1170305" algn="l"/>
                <a:tab pos="2964815" algn="l"/>
              </a:tabLst>
            </a:pPr>
            <a:r>
              <a:rPr sz="2400" b="1" spc="60" dirty="0">
                <a:solidFill>
                  <a:srgbClr val="3E3E3E"/>
                </a:solidFill>
                <a:latin typeface="Cambria"/>
                <a:cs typeface="Cambria"/>
              </a:rPr>
              <a:t>Tolerating:	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The user notices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performance </a:t>
            </a:r>
            <a:r>
              <a:rPr sz="2400" spc="160" dirty="0">
                <a:solidFill>
                  <a:srgbClr val="3E3E3E"/>
                </a:solidFill>
                <a:latin typeface="Cambria"/>
                <a:cs typeface="Cambria"/>
              </a:rPr>
              <a:t>lagging </a:t>
            </a:r>
            <a:r>
              <a:rPr sz="2400" spc="5" dirty="0">
                <a:solidFill>
                  <a:srgbClr val="3E3E3E"/>
                </a:solidFill>
                <a:latin typeface="Cambria"/>
                <a:cs typeface="Cambria"/>
              </a:rPr>
              <a:t>within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responses </a:t>
            </a:r>
            <a:r>
              <a:rPr sz="2400" spc="-51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15" dirty="0">
                <a:solidFill>
                  <a:srgbClr val="3E3E3E"/>
                </a:solidFill>
                <a:latin typeface="Cambria"/>
                <a:cs typeface="Cambria"/>
              </a:rPr>
              <a:t>g</a:t>
            </a:r>
            <a:r>
              <a:rPr sz="2400" spc="-125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eater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Cambria"/>
                <a:cs typeface="Cambria"/>
              </a:rPr>
              <a:t>than</a:t>
            </a:r>
            <a:r>
              <a:rPr sz="2400" spc="-4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240" dirty="0">
                <a:solidFill>
                  <a:srgbClr val="3E3E3E"/>
                </a:solidFill>
                <a:latin typeface="Cambria"/>
                <a:cs typeface="Cambria"/>
              </a:rPr>
              <a:t>T</a:t>
            </a:r>
            <a:r>
              <a:rPr sz="2400" spc="204" dirty="0">
                <a:solidFill>
                  <a:srgbClr val="3E3E3E"/>
                </a:solidFill>
                <a:latin typeface="Cambria"/>
                <a:cs typeface="Cambria"/>
              </a:rPr>
              <a:t>,</a:t>
            </a:r>
            <a:r>
              <a:rPr sz="2400" spc="-1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204" dirty="0">
                <a:solidFill>
                  <a:srgbClr val="3E3E3E"/>
                </a:solidFill>
                <a:latin typeface="Cambria"/>
                <a:cs typeface="Cambria"/>
              </a:rPr>
              <a:t>b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ut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cont</a:t>
            </a:r>
            <a:r>
              <a:rPr sz="2400" spc="25" dirty="0">
                <a:solidFill>
                  <a:srgbClr val="3E3E3E"/>
                </a:solidFill>
                <a:latin typeface="Cambria"/>
                <a:cs typeface="Cambria"/>
              </a:rPr>
              <a:t>i</a:t>
            </a:r>
            <a:r>
              <a:rPr sz="2400" spc="10" dirty="0">
                <a:solidFill>
                  <a:srgbClr val="3E3E3E"/>
                </a:solidFill>
                <a:latin typeface="Cambria"/>
                <a:cs typeface="Cambria"/>
              </a:rPr>
              <a:t>n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ues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65" dirty="0">
                <a:solidFill>
                  <a:srgbClr val="3E3E3E"/>
                </a:solidFill>
                <a:latin typeface="Cambria"/>
                <a:cs typeface="Cambria"/>
              </a:rPr>
              <a:t>p</a:t>
            </a:r>
            <a:r>
              <a:rPr sz="2400" spc="-100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400" spc="125" dirty="0">
                <a:solidFill>
                  <a:srgbClr val="3E3E3E"/>
                </a:solidFill>
                <a:latin typeface="Cambria"/>
                <a:cs typeface="Cambria"/>
              </a:rPr>
              <a:t>oces</a:t>
            </a:r>
            <a:r>
              <a:rPr sz="2400" spc="130" dirty="0">
                <a:solidFill>
                  <a:srgbClr val="3E3E3E"/>
                </a:solidFill>
                <a:latin typeface="Cambria"/>
                <a:cs typeface="Cambria"/>
              </a:rPr>
              <a:t>s</a:t>
            </a:r>
            <a:r>
              <a:rPr sz="2400" spc="204" dirty="0">
                <a:solidFill>
                  <a:srgbClr val="3E3E3E"/>
                </a:solidFill>
                <a:latin typeface="Cambria"/>
                <a:cs typeface="Cambria"/>
              </a:rPr>
              <a:t>.</a:t>
            </a:r>
            <a:endParaRPr sz="2400" dirty="0">
              <a:latin typeface="Cambria"/>
              <a:cs typeface="Cambria"/>
            </a:endParaRPr>
          </a:p>
          <a:p>
            <a:pPr marL="1155065" marR="133350" lvl="1" indent="-228600">
              <a:lnSpc>
                <a:spcPts val="2590"/>
              </a:lnSpc>
              <a:spcBef>
                <a:spcPts val="509"/>
              </a:spcBef>
              <a:buClr>
                <a:srgbClr val="EAB100"/>
              </a:buClr>
              <a:buSzPct val="95833"/>
              <a:buFont typeface="Wingdings"/>
              <a:buChar char=""/>
              <a:tabLst>
                <a:tab pos="1170305" algn="l"/>
                <a:tab pos="3014980" algn="l"/>
              </a:tabLst>
            </a:pPr>
            <a:r>
              <a:rPr sz="2400" b="1" spc="75" dirty="0">
                <a:solidFill>
                  <a:srgbClr val="3E3E3E"/>
                </a:solidFill>
                <a:latin typeface="Cambria"/>
                <a:cs typeface="Cambria"/>
              </a:rPr>
              <a:t>Frustrated:	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Performance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Cambria"/>
                <a:cs typeface="Cambria"/>
              </a:rPr>
              <a:t>with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response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 time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greater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Cambria"/>
                <a:cs typeface="Cambria"/>
              </a:rPr>
              <a:t>than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seconds </a:t>
            </a:r>
            <a:r>
              <a:rPr sz="2400" spc="-51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unacceptable,</a:t>
            </a:r>
            <a:r>
              <a:rPr sz="2400" spc="-13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and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users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may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Cambria"/>
                <a:cs typeface="Cambria"/>
              </a:rPr>
              <a:t>abandon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Cambria"/>
                <a:cs typeface="Cambria"/>
              </a:rPr>
              <a:t>process.</a:t>
            </a:r>
            <a:endParaRPr sz="24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27" y="141731"/>
            <a:ext cx="11334115" cy="59753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4570"/>
              </a:lnSpc>
            </a:pPr>
            <a:r>
              <a:rPr sz="4000" spc="125" dirty="0">
                <a:solidFill>
                  <a:srgbClr val="00184B"/>
                </a:solidFill>
                <a:latin typeface="Cambria"/>
                <a:cs typeface="Cambria"/>
              </a:rPr>
              <a:t>Application</a:t>
            </a:r>
            <a:r>
              <a:rPr sz="40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50" dirty="0">
                <a:solidFill>
                  <a:srgbClr val="00184B"/>
                </a:solidFill>
                <a:latin typeface="Cambria"/>
                <a:cs typeface="Cambria"/>
              </a:rPr>
              <a:t>Performance</a:t>
            </a:r>
            <a:r>
              <a:rPr sz="4000" spc="114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60" dirty="0">
                <a:solidFill>
                  <a:srgbClr val="00184B"/>
                </a:solidFill>
                <a:latin typeface="Cambria"/>
                <a:cs typeface="Cambria"/>
              </a:rPr>
              <a:t>Index</a:t>
            </a:r>
            <a:r>
              <a:rPr sz="40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55" dirty="0">
                <a:solidFill>
                  <a:srgbClr val="00184B"/>
                </a:solidFill>
                <a:latin typeface="Cambria"/>
                <a:cs typeface="Cambria"/>
              </a:rPr>
              <a:t>(APDEX)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0436" y="813816"/>
            <a:ext cx="11334115" cy="2714625"/>
            <a:chOff x="440436" y="813816"/>
            <a:chExt cx="11334115" cy="2714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40" y="813816"/>
              <a:ext cx="4203191" cy="1822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0436" y="2711195"/>
              <a:ext cx="11334115" cy="817244"/>
            </a:xfrm>
            <a:custGeom>
              <a:avLst/>
              <a:gdLst/>
              <a:ahLst/>
              <a:cxnLst/>
              <a:rect l="l" t="t" r="r" b="b"/>
              <a:pathLst>
                <a:path w="11334115" h="817245">
                  <a:moveTo>
                    <a:pt x="11333988" y="0"/>
                  </a:moveTo>
                  <a:lnTo>
                    <a:pt x="0" y="0"/>
                  </a:lnTo>
                  <a:lnTo>
                    <a:pt x="0" y="816863"/>
                  </a:lnTo>
                  <a:lnTo>
                    <a:pt x="11333988" y="816863"/>
                  </a:lnTo>
                  <a:lnTo>
                    <a:pt x="11333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871" y="2697556"/>
            <a:ext cx="1109281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70" dirty="0">
                <a:solidFill>
                  <a:srgbClr val="3E3E3E"/>
                </a:solidFill>
                <a:latin typeface="Cambria"/>
                <a:cs typeface="Cambria"/>
              </a:rPr>
              <a:t>Apdex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formula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number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satisfied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samples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plus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Cambria"/>
                <a:cs typeface="Cambria"/>
              </a:rPr>
              <a:t>half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tolerating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ts val="2740"/>
              </a:lnSpc>
            </a:pPr>
            <a:r>
              <a:rPr sz="2400" spc="105" dirty="0">
                <a:solidFill>
                  <a:srgbClr val="3E3E3E"/>
                </a:solidFill>
                <a:latin typeface="Cambria"/>
                <a:cs typeface="Cambria"/>
              </a:rPr>
              <a:t>samples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plus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none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Cambria"/>
                <a:cs typeface="Cambria"/>
              </a:rPr>
              <a:t>frustrated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samples,</a:t>
            </a:r>
            <a:r>
              <a:rPr sz="2400" spc="-13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divided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Cambria"/>
                <a:cs typeface="Cambria"/>
              </a:rPr>
              <a:t>by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all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samples: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3212" y="3602735"/>
            <a:ext cx="11334115" cy="2068195"/>
            <a:chOff x="553212" y="3602735"/>
            <a:chExt cx="11334115" cy="20681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8184" y="3602735"/>
              <a:ext cx="3531108" cy="11003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3212" y="4608575"/>
              <a:ext cx="11334115" cy="1062355"/>
            </a:xfrm>
            <a:custGeom>
              <a:avLst/>
              <a:gdLst/>
              <a:ahLst/>
              <a:cxnLst/>
              <a:rect l="l" t="t" r="r" b="b"/>
              <a:pathLst>
                <a:path w="11334115" h="1062354">
                  <a:moveTo>
                    <a:pt x="11333988" y="0"/>
                  </a:moveTo>
                  <a:lnTo>
                    <a:pt x="0" y="0"/>
                  </a:lnTo>
                  <a:lnTo>
                    <a:pt x="0" y="1062228"/>
                  </a:lnTo>
                  <a:lnTo>
                    <a:pt x="11333988" y="1062228"/>
                  </a:lnTo>
                  <a:lnTo>
                    <a:pt x="11333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2256" y="4595876"/>
            <a:ext cx="1095375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20" dirty="0">
                <a:solidFill>
                  <a:srgbClr val="3E3E3E"/>
                </a:solidFill>
                <a:latin typeface="Cambria"/>
                <a:cs typeface="Cambria"/>
              </a:rPr>
              <a:t>For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Cambria"/>
                <a:cs typeface="Cambria"/>
              </a:rPr>
              <a:t>example,</a:t>
            </a:r>
            <a:r>
              <a:rPr sz="2400" spc="-11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3E3E3E"/>
                </a:solidFill>
                <a:latin typeface="Cambria"/>
                <a:cs typeface="Cambria"/>
              </a:rPr>
              <a:t>if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there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are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100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Cambria"/>
                <a:cs typeface="Cambria"/>
              </a:rPr>
              <a:t>samples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Cambria"/>
                <a:cs typeface="Cambria"/>
              </a:rPr>
              <a:t>with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target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time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3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Cambria"/>
                <a:cs typeface="Cambria"/>
              </a:rPr>
              <a:t>seconds,</a:t>
            </a:r>
            <a:r>
              <a:rPr sz="2400" spc="-13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where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60 </a:t>
            </a:r>
            <a:r>
              <a:rPr sz="2400" spc="-51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are </a:t>
            </a:r>
            <a:r>
              <a:rPr sz="2400" spc="95" dirty="0">
                <a:solidFill>
                  <a:srgbClr val="3E3E3E"/>
                </a:solidFill>
                <a:latin typeface="Cambria"/>
                <a:cs typeface="Cambria"/>
              </a:rPr>
              <a:t>below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3 </a:t>
            </a:r>
            <a:r>
              <a:rPr sz="2400" spc="130" dirty="0">
                <a:solidFill>
                  <a:srgbClr val="3E3E3E"/>
                </a:solidFill>
                <a:latin typeface="Cambria"/>
                <a:cs typeface="Cambria"/>
              </a:rPr>
              <a:t>seconds,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30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are </a:t>
            </a:r>
            <a:r>
              <a:rPr sz="2400" spc="105" dirty="0">
                <a:solidFill>
                  <a:srgbClr val="3E3E3E"/>
                </a:solidFill>
                <a:latin typeface="Cambria"/>
                <a:cs typeface="Cambria"/>
              </a:rPr>
              <a:t>between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3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and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12 </a:t>
            </a:r>
            <a:r>
              <a:rPr sz="2400" spc="130" dirty="0">
                <a:solidFill>
                  <a:srgbClr val="3E3E3E"/>
                </a:solidFill>
                <a:latin typeface="Cambria"/>
                <a:cs typeface="Cambria"/>
              </a:rPr>
              <a:t>seconds,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and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remaining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10 </a:t>
            </a:r>
            <a:r>
              <a:rPr sz="2400" spc="-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are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above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12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Cambria"/>
                <a:cs typeface="Cambria"/>
              </a:rPr>
              <a:t>seconds,</a:t>
            </a:r>
            <a:r>
              <a:rPr sz="2400" spc="-1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4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70" dirty="0">
                <a:solidFill>
                  <a:srgbClr val="3E3E3E"/>
                </a:solidFill>
                <a:latin typeface="Cambria"/>
                <a:cs typeface="Cambria"/>
              </a:rPr>
              <a:t>Apdex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is: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6979" y="5522974"/>
            <a:ext cx="2244852" cy="12283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27" y="141731"/>
            <a:ext cx="11334115" cy="59753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4570"/>
              </a:lnSpc>
            </a:pPr>
            <a:r>
              <a:rPr sz="4000" spc="125" dirty="0">
                <a:solidFill>
                  <a:srgbClr val="00184B"/>
                </a:solidFill>
                <a:latin typeface="Cambria"/>
                <a:cs typeface="Cambria"/>
              </a:rPr>
              <a:t>Application</a:t>
            </a:r>
            <a:r>
              <a:rPr sz="40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50" dirty="0">
                <a:solidFill>
                  <a:srgbClr val="00184B"/>
                </a:solidFill>
                <a:latin typeface="Cambria"/>
                <a:cs typeface="Cambria"/>
              </a:rPr>
              <a:t>Performance</a:t>
            </a:r>
            <a:r>
              <a:rPr sz="4000" spc="114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60" dirty="0">
                <a:solidFill>
                  <a:srgbClr val="00184B"/>
                </a:solidFill>
                <a:latin typeface="Cambria"/>
                <a:cs typeface="Cambria"/>
              </a:rPr>
              <a:t>Index</a:t>
            </a:r>
            <a:r>
              <a:rPr sz="4000" spc="11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155" dirty="0">
                <a:solidFill>
                  <a:srgbClr val="00184B"/>
                </a:solidFill>
                <a:latin typeface="Cambria"/>
                <a:cs typeface="Cambria"/>
              </a:rPr>
              <a:t>(APDEX)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327" y="1639823"/>
            <a:ext cx="4455160" cy="2932430"/>
          </a:xfrm>
          <a:custGeom>
            <a:avLst/>
            <a:gdLst/>
            <a:ahLst/>
            <a:cxnLst/>
            <a:rect l="l" t="t" r="r" b="b"/>
            <a:pathLst>
              <a:path w="4455160" h="2932429">
                <a:moveTo>
                  <a:pt x="4454652" y="0"/>
                </a:moveTo>
                <a:lnTo>
                  <a:pt x="0" y="0"/>
                </a:lnTo>
                <a:lnTo>
                  <a:pt x="0" y="2932176"/>
                </a:lnTo>
                <a:lnTo>
                  <a:pt x="4454652" y="2932176"/>
                </a:lnTo>
                <a:lnTo>
                  <a:pt x="4454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372" y="1534205"/>
            <a:ext cx="4232275" cy="29165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b="1" spc="60" dirty="0">
                <a:solidFill>
                  <a:srgbClr val="3E3E3E"/>
                </a:solidFill>
                <a:latin typeface="Cambria"/>
                <a:cs typeface="Cambria"/>
              </a:rPr>
              <a:t>What</a:t>
            </a:r>
            <a:r>
              <a:rPr sz="2400" b="1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Cambria"/>
                <a:cs typeface="Cambria"/>
              </a:rPr>
              <a:t>is</a:t>
            </a:r>
            <a:r>
              <a:rPr sz="2400" b="1" spc="65" dirty="0">
                <a:solidFill>
                  <a:srgbClr val="3E3E3E"/>
                </a:solidFill>
                <a:latin typeface="Cambria"/>
                <a:cs typeface="Cambria"/>
              </a:rPr>
              <a:t> good</a:t>
            </a:r>
            <a:r>
              <a:rPr sz="2400" b="1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b="1" spc="190" dirty="0">
                <a:solidFill>
                  <a:srgbClr val="3E3E3E"/>
                </a:solidFill>
                <a:latin typeface="Cambria"/>
                <a:cs typeface="Cambria"/>
              </a:rPr>
              <a:t>APDEX</a:t>
            </a:r>
            <a:r>
              <a:rPr sz="2400" b="1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b="1" spc="120" dirty="0">
                <a:solidFill>
                  <a:srgbClr val="3E3E3E"/>
                </a:solidFill>
                <a:latin typeface="Cambria"/>
                <a:cs typeface="Cambria"/>
              </a:rPr>
              <a:t>value?</a:t>
            </a:r>
            <a:endParaRPr sz="2400" dirty="0">
              <a:latin typeface="Cambria"/>
              <a:cs typeface="Cambria"/>
            </a:endParaRPr>
          </a:p>
          <a:p>
            <a:pPr marL="12700" marR="5080">
              <a:lnSpc>
                <a:spcPct val="90000"/>
              </a:lnSpc>
              <a:spcBef>
                <a:spcPts val="1010"/>
              </a:spcBef>
            </a:pPr>
            <a:r>
              <a:rPr sz="2400" spc="170" dirty="0">
                <a:solidFill>
                  <a:srgbClr val="3E3E3E"/>
                </a:solidFill>
                <a:latin typeface="Cambria"/>
                <a:cs typeface="Cambria"/>
              </a:rPr>
              <a:t>Apdex 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values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fall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between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0 </a:t>
            </a:r>
            <a:r>
              <a:rPr sz="2400" spc="-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and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where,</a:t>
            </a:r>
            <a:r>
              <a:rPr sz="2400" spc="-13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0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means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Cambria"/>
                <a:cs typeface="Cambria"/>
              </a:rPr>
              <a:t>that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no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users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are satisfied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and </a:t>
            </a:r>
            <a:r>
              <a:rPr sz="2400" spc="-30" dirty="0">
                <a:solidFill>
                  <a:srgbClr val="3E3E3E"/>
                </a:solidFill>
                <a:latin typeface="Cambria"/>
                <a:cs typeface="Cambria"/>
              </a:rPr>
              <a:t>1 </a:t>
            </a:r>
            <a:r>
              <a:rPr sz="2400" spc="-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indicates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Cambria"/>
                <a:cs typeface="Cambria"/>
              </a:rPr>
              <a:t>that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all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user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samples </a:t>
            </a:r>
            <a:r>
              <a:rPr sz="2400" spc="-51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were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Cambria"/>
                <a:cs typeface="Cambria"/>
              </a:rPr>
              <a:t>in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satisfied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Cambria"/>
                <a:cs typeface="Cambria"/>
              </a:rPr>
              <a:t>zone.</a:t>
            </a:r>
            <a:endParaRPr sz="2400" dirty="0">
              <a:latin typeface="Cambria"/>
              <a:cs typeface="Cambria"/>
            </a:endParaRPr>
          </a:p>
          <a:p>
            <a:pPr marL="12700" marR="414655">
              <a:lnSpc>
                <a:spcPts val="2590"/>
              </a:lnSpc>
              <a:spcBef>
                <a:spcPts val="40"/>
              </a:spcBef>
            </a:pPr>
            <a:r>
              <a:rPr sz="2400" spc="170" dirty="0">
                <a:solidFill>
                  <a:srgbClr val="3E3E3E"/>
                </a:solidFill>
                <a:latin typeface="Cambria"/>
                <a:cs typeface="Cambria"/>
              </a:rPr>
              <a:t>Clea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400" spc="-10" dirty="0">
                <a:solidFill>
                  <a:srgbClr val="3E3E3E"/>
                </a:solidFill>
                <a:latin typeface="Cambria"/>
                <a:cs typeface="Cambria"/>
              </a:rPr>
              <a:t>l</a:t>
            </a:r>
            <a:r>
              <a:rPr sz="2400" spc="-100" dirty="0">
                <a:solidFill>
                  <a:srgbClr val="3E3E3E"/>
                </a:solidFill>
                <a:latin typeface="Cambria"/>
                <a:cs typeface="Cambria"/>
              </a:rPr>
              <a:t>y</a:t>
            </a:r>
            <a:r>
              <a:rPr sz="2400" spc="204" dirty="0">
                <a:solidFill>
                  <a:srgbClr val="3E3E3E"/>
                </a:solidFill>
                <a:latin typeface="Cambria"/>
                <a:cs typeface="Cambria"/>
              </a:rPr>
              <a:t>,</a:t>
            </a:r>
            <a:r>
              <a:rPr sz="2400" spc="-12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Cambria"/>
                <a:cs typeface="Cambria"/>
              </a:rPr>
              <a:t>high</a:t>
            </a:r>
            <a:r>
              <a:rPr sz="2400" spc="135" dirty="0">
                <a:solidFill>
                  <a:srgbClr val="3E3E3E"/>
                </a:solidFill>
                <a:latin typeface="Cambria"/>
                <a:cs typeface="Cambria"/>
              </a:rPr>
              <a:t>e</a:t>
            </a:r>
            <a:r>
              <a:rPr sz="2400" spc="5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Cambria"/>
                <a:cs typeface="Cambria"/>
              </a:rPr>
              <a:t>n</a:t>
            </a:r>
            <a:r>
              <a:rPr sz="2400" spc="135" dirty="0">
                <a:solidFill>
                  <a:srgbClr val="3E3E3E"/>
                </a:solidFill>
                <a:latin typeface="Cambria"/>
                <a:cs typeface="Cambria"/>
              </a:rPr>
              <a:t>umbe</a:t>
            </a:r>
            <a:r>
              <a:rPr sz="2400" spc="5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Cambria"/>
                <a:cs typeface="Cambria"/>
              </a:rPr>
              <a:t>i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s  </a:t>
            </a:r>
            <a:r>
              <a:rPr sz="2400" spc="75" dirty="0">
                <a:solidFill>
                  <a:srgbClr val="3E3E3E"/>
                </a:solidFill>
                <a:latin typeface="Cambria"/>
                <a:cs typeface="Cambria"/>
              </a:rPr>
              <a:t>better.</a:t>
            </a:r>
            <a:endParaRPr sz="24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3284" y="989075"/>
            <a:ext cx="4288536" cy="56418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8111" y="5737352"/>
            <a:ext cx="3757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3E3E3E"/>
                </a:solidFill>
                <a:latin typeface="Cambria"/>
                <a:cs typeface="Cambria"/>
              </a:rPr>
              <a:t>Re</a:t>
            </a:r>
            <a:r>
              <a:rPr sz="1800" spc="25" dirty="0">
                <a:solidFill>
                  <a:srgbClr val="3E3E3E"/>
                </a:solidFill>
                <a:latin typeface="Cambria"/>
                <a:cs typeface="Cambria"/>
              </a:rPr>
              <a:t>f</a:t>
            </a:r>
            <a:r>
              <a:rPr sz="1800" spc="80" dirty="0">
                <a:solidFill>
                  <a:srgbClr val="3E3E3E"/>
                </a:solidFill>
                <a:latin typeface="Cambria"/>
                <a:cs typeface="Cambria"/>
              </a:rPr>
              <a:t>e</a:t>
            </a:r>
            <a:r>
              <a:rPr sz="1800" spc="-10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1800" spc="95" dirty="0">
                <a:solidFill>
                  <a:srgbClr val="3E3E3E"/>
                </a:solidFill>
                <a:latin typeface="Cambria"/>
                <a:cs typeface="Cambria"/>
              </a:rPr>
              <a:t>ences</a:t>
            </a:r>
            <a:r>
              <a:rPr sz="1800" spc="55" dirty="0">
                <a:solidFill>
                  <a:srgbClr val="3E3E3E"/>
                </a:solidFill>
                <a:latin typeface="Cambria"/>
                <a:cs typeface="Cambria"/>
              </a:rPr>
              <a:t>:</a:t>
            </a:r>
            <a:r>
              <a:rPr sz="1800" spc="-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1800" u="sng" spc="-4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htt</a:t>
            </a:r>
            <a:r>
              <a:rPr sz="1800" u="sng" spc="2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p:</a:t>
            </a:r>
            <a:r>
              <a:rPr sz="1800" u="sng" spc="3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/</a:t>
            </a:r>
            <a:r>
              <a:rPr sz="1800" u="sng" spc="-4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/</a:t>
            </a:r>
            <a:r>
              <a:rPr sz="1800" u="sng" spc="-6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w</a:t>
            </a:r>
            <a:r>
              <a:rPr sz="1800" u="sng" spc="-1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w</a:t>
            </a:r>
            <a:r>
              <a:rPr sz="1800" u="sng" spc="-14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w</a:t>
            </a:r>
            <a:r>
              <a:rPr sz="1800" u="sng" spc="6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.</a:t>
            </a:r>
            <a:r>
              <a:rPr sz="1800" u="sng" spc="15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a</a:t>
            </a:r>
            <a:r>
              <a:rPr sz="1800" u="sng" spc="12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pd</a:t>
            </a:r>
            <a:r>
              <a:rPr sz="1800" u="sng" spc="13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e</a:t>
            </a:r>
            <a:r>
              <a:rPr sz="1800" u="sng" spc="11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x</a:t>
            </a:r>
            <a:r>
              <a:rPr sz="1800" u="sng" spc="75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.o</a:t>
            </a:r>
            <a:r>
              <a:rPr sz="1800" u="sng" spc="3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r</a:t>
            </a:r>
            <a:r>
              <a:rPr sz="1800" u="sng" spc="70" dirty="0">
                <a:solidFill>
                  <a:srgbClr val="00184B"/>
                </a:solidFill>
                <a:uFill>
                  <a:solidFill>
                    <a:srgbClr val="00184B"/>
                  </a:solidFill>
                </a:uFill>
                <a:latin typeface="Cambria"/>
                <a:cs typeface="Cambria"/>
                <a:hlinkClick r:id="rId3"/>
              </a:rPr>
              <a:t>g/</a:t>
            </a: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19" y="861060"/>
            <a:ext cx="4427220" cy="5137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63461" y="2311145"/>
            <a:ext cx="2275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15" dirty="0">
                <a:solidFill>
                  <a:srgbClr val="00184B"/>
                </a:solidFill>
                <a:latin typeface="Cambria"/>
                <a:cs typeface="Cambria"/>
              </a:rPr>
              <a:t>RESU</a:t>
            </a:r>
            <a:r>
              <a:rPr sz="4000" b="1" spc="95" dirty="0">
                <a:solidFill>
                  <a:srgbClr val="00184B"/>
                </a:solidFill>
                <a:latin typeface="Cambria"/>
                <a:cs typeface="Cambria"/>
              </a:rPr>
              <a:t>L</a:t>
            </a:r>
            <a:r>
              <a:rPr sz="4000" b="1" spc="105" dirty="0">
                <a:solidFill>
                  <a:srgbClr val="00184B"/>
                </a:solidFill>
                <a:latin typeface="Cambria"/>
                <a:cs typeface="Cambria"/>
              </a:rPr>
              <a:t>TS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0761" y="3241039"/>
            <a:ext cx="4850639" cy="179279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40385" marR="17780" indent="-515620">
              <a:lnSpc>
                <a:spcPts val="3020"/>
              </a:lnSpc>
              <a:spcBef>
                <a:spcPts val="480"/>
              </a:spcBef>
              <a:tabLst>
                <a:tab pos="540385" algn="l"/>
                <a:tab pos="1127125" algn="l"/>
                <a:tab pos="2964815" algn="l"/>
                <a:tab pos="3256279" algn="l"/>
              </a:tabLst>
            </a:pPr>
            <a:r>
              <a:rPr sz="2400" spc="350" dirty="0">
                <a:solidFill>
                  <a:srgbClr val="2D7940"/>
                </a:solidFill>
                <a:latin typeface="Cambria"/>
                <a:cs typeface="Cambria"/>
              </a:rPr>
              <a:t>a</a:t>
            </a:r>
            <a:r>
              <a:rPr sz="2000" spc="40" dirty="0">
                <a:solidFill>
                  <a:srgbClr val="2D7940"/>
                </a:solidFill>
                <a:latin typeface="Cambria"/>
                <a:cs typeface="Cambria"/>
              </a:rPr>
              <a:t>)</a:t>
            </a:r>
            <a:r>
              <a:rPr sz="2000" dirty="0">
                <a:solidFill>
                  <a:srgbClr val="2D7940"/>
                </a:solidFill>
                <a:latin typeface="Cambria"/>
                <a:cs typeface="Cambria"/>
              </a:rPr>
              <a:t>	</a:t>
            </a:r>
            <a:r>
              <a:rPr sz="2000" spc="-35" dirty="0">
                <a:solidFill>
                  <a:srgbClr val="004067"/>
                </a:solidFill>
                <a:latin typeface="Cambria"/>
                <a:cs typeface="Cambria"/>
              </a:rPr>
              <a:t>1</a:t>
            </a:r>
            <a:r>
              <a:rPr sz="2000" spc="-320" dirty="0">
                <a:solidFill>
                  <a:srgbClr val="004067"/>
                </a:solidFill>
                <a:latin typeface="Cambria"/>
                <a:cs typeface="Cambria"/>
              </a:rPr>
              <a:t> </a:t>
            </a:r>
            <a:r>
              <a:rPr sz="2000" spc="300" baseline="25525" dirty="0" err="1">
                <a:solidFill>
                  <a:srgbClr val="004067"/>
                </a:solidFill>
                <a:latin typeface="Cambria"/>
                <a:cs typeface="Cambria"/>
              </a:rPr>
              <a:t>s</a:t>
            </a:r>
            <a:r>
              <a:rPr sz="2000" baseline="25525" dirty="0" err="1">
                <a:solidFill>
                  <a:srgbClr val="004067"/>
                </a:solidFill>
                <a:latin typeface="Cambria"/>
                <a:cs typeface="Cambria"/>
              </a:rPr>
              <a:t>t</a:t>
            </a:r>
            <a:r>
              <a:rPr lang="en-IN" sz="2000" baseline="25525" dirty="0">
                <a:solidFill>
                  <a:srgbClr val="004067"/>
                </a:solidFill>
                <a:latin typeface="Cambria"/>
                <a:cs typeface="Cambria"/>
              </a:rPr>
              <a:t>  </a:t>
            </a:r>
            <a:r>
              <a:rPr lang="en-IN" sz="2000" spc="-35" dirty="0">
                <a:solidFill>
                  <a:srgbClr val="004067"/>
                </a:solidFill>
                <a:latin typeface="Cambria"/>
                <a:cs typeface="Cambria"/>
              </a:rPr>
              <a:t>Iteration </a:t>
            </a:r>
            <a:r>
              <a:rPr lang="en-IN" sz="2000" spc="60" dirty="0">
                <a:solidFill>
                  <a:srgbClr val="004067"/>
                </a:solidFill>
                <a:latin typeface="Cambria"/>
                <a:cs typeface="Cambria"/>
              </a:rPr>
              <a:t>–</a:t>
            </a:r>
            <a:r>
              <a:rPr sz="2000" spc="7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lang="en-IN" sz="2000" spc="70" dirty="0">
                <a:solidFill>
                  <a:srgbClr val="006FC0"/>
                </a:solidFill>
                <a:latin typeface="Cambria"/>
                <a:cs typeface="Cambria"/>
              </a:rPr>
              <a:t>10 concurrent users</a:t>
            </a:r>
          </a:p>
          <a:p>
            <a:pPr marL="540385" marR="17780" indent="-515620">
              <a:lnSpc>
                <a:spcPts val="3020"/>
              </a:lnSpc>
              <a:spcBef>
                <a:spcPts val="480"/>
              </a:spcBef>
              <a:tabLst>
                <a:tab pos="540385" algn="l"/>
                <a:tab pos="1127125" algn="l"/>
                <a:tab pos="2964815" algn="l"/>
                <a:tab pos="3256279" algn="l"/>
              </a:tabLst>
            </a:pPr>
            <a:r>
              <a:rPr lang="en-US" sz="2000" spc="350" dirty="0">
                <a:solidFill>
                  <a:srgbClr val="2D7940"/>
                </a:solidFill>
                <a:latin typeface="Cambria"/>
                <a:cs typeface="Cambria"/>
              </a:rPr>
              <a:t>b</a:t>
            </a:r>
            <a:r>
              <a:rPr lang="en-US" sz="2000" spc="40" dirty="0">
                <a:solidFill>
                  <a:srgbClr val="2D7940"/>
                </a:solidFill>
                <a:latin typeface="Cambria"/>
                <a:cs typeface="Cambria"/>
              </a:rPr>
              <a:t>)</a:t>
            </a:r>
            <a:r>
              <a:rPr lang="en-US" sz="2000" dirty="0">
                <a:solidFill>
                  <a:srgbClr val="2D7940"/>
                </a:solidFill>
                <a:latin typeface="Cambria"/>
                <a:cs typeface="Cambria"/>
              </a:rPr>
              <a:t>	</a:t>
            </a:r>
            <a:r>
              <a:rPr lang="en-US" sz="2000" spc="-35" dirty="0">
                <a:solidFill>
                  <a:srgbClr val="004067"/>
                </a:solidFill>
                <a:latin typeface="Cambria"/>
                <a:cs typeface="Cambria"/>
              </a:rPr>
              <a:t>2</a:t>
            </a:r>
            <a:r>
              <a:rPr lang="en-US" sz="2000" spc="-320" dirty="0">
                <a:solidFill>
                  <a:srgbClr val="004067"/>
                </a:solidFill>
                <a:latin typeface="Cambria"/>
                <a:cs typeface="Cambria"/>
              </a:rPr>
              <a:t> </a:t>
            </a:r>
            <a:r>
              <a:rPr lang="en-US" sz="2000" spc="300" baseline="25525" dirty="0" err="1">
                <a:solidFill>
                  <a:srgbClr val="004067"/>
                </a:solidFill>
                <a:latin typeface="Cambria"/>
                <a:cs typeface="Cambria"/>
              </a:rPr>
              <a:t>nd</a:t>
            </a:r>
            <a:r>
              <a:rPr lang="en-US" sz="2000" spc="300" baseline="25525" dirty="0">
                <a:solidFill>
                  <a:srgbClr val="004067"/>
                </a:solidFill>
                <a:latin typeface="Cambria"/>
                <a:cs typeface="Cambria"/>
              </a:rPr>
              <a:t> </a:t>
            </a:r>
            <a:r>
              <a:rPr lang="en-US" sz="2000" spc="-35" dirty="0">
                <a:solidFill>
                  <a:srgbClr val="004067"/>
                </a:solidFill>
                <a:latin typeface="Cambria"/>
                <a:cs typeface="Cambria"/>
              </a:rPr>
              <a:t>Iteration </a:t>
            </a:r>
            <a:r>
              <a:rPr lang="en-US" sz="2000" spc="60" dirty="0">
                <a:solidFill>
                  <a:srgbClr val="004067"/>
                </a:solidFill>
                <a:latin typeface="Cambria"/>
                <a:cs typeface="Cambria"/>
              </a:rPr>
              <a:t>–</a:t>
            </a:r>
            <a:r>
              <a:rPr lang="en-US" sz="2000" spc="70" dirty="0">
                <a:solidFill>
                  <a:srgbClr val="006FC0"/>
                </a:solidFill>
                <a:latin typeface="Cambria"/>
                <a:cs typeface="Cambria"/>
              </a:rPr>
              <a:t> 100 </a:t>
            </a:r>
            <a:r>
              <a:rPr lang="en-IN" sz="2000" spc="70" dirty="0">
                <a:solidFill>
                  <a:srgbClr val="006FC0"/>
                </a:solidFill>
                <a:latin typeface="Cambria"/>
                <a:cs typeface="Cambria"/>
              </a:rPr>
              <a:t>concurrent users</a:t>
            </a:r>
            <a:endParaRPr lang="en-US" sz="2000" spc="70" dirty="0">
              <a:solidFill>
                <a:srgbClr val="006FC0"/>
              </a:solidFill>
              <a:latin typeface="Cambria"/>
              <a:cs typeface="Cambria"/>
            </a:endParaRPr>
          </a:p>
          <a:p>
            <a:pPr marL="540385" marR="17780" indent="-515620">
              <a:lnSpc>
                <a:spcPts val="3020"/>
              </a:lnSpc>
              <a:spcBef>
                <a:spcPts val="480"/>
              </a:spcBef>
              <a:tabLst>
                <a:tab pos="540385" algn="l"/>
                <a:tab pos="1127125" algn="l"/>
                <a:tab pos="2964815" algn="l"/>
                <a:tab pos="3256279" algn="l"/>
              </a:tabLst>
            </a:pPr>
            <a:r>
              <a:rPr lang="en-US" sz="2000" spc="350" dirty="0">
                <a:solidFill>
                  <a:srgbClr val="2D7940"/>
                </a:solidFill>
                <a:latin typeface="Cambria"/>
                <a:cs typeface="Cambria"/>
              </a:rPr>
              <a:t>c</a:t>
            </a:r>
            <a:r>
              <a:rPr lang="en-US" sz="2000" spc="40" dirty="0">
                <a:solidFill>
                  <a:srgbClr val="2D7940"/>
                </a:solidFill>
                <a:latin typeface="Cambria"/>
                <a:cs typeface="Cambria"/>
              </a:rPr>
              <a:t>)</a:t>
            </a:r>
            <a:r>
              <a:rPr lang="en-US" sz="2000" dirty="0">
                <a:solidFill>
                  <a:srgbClr val="2D7940"/>
                </a:solidFill>
                <a:latin typeface="Cambria"/>
                <a:cs typeface="Cambria"/>
              </a:rPr>
              <a:t>	</a:t>
            </a:r>
            <a:r>
              <a:rPr lang="en-US" sz="2000" spc="-35" dirty="0">
                <a:solidFill>
                  <a:srgbClr val="004067"/>
                </a:solidFill>
                <a:latin typeface="Cambria"/>
                <a:cs typeface="Cambria"/>
              </a:rPr>
              <a:t>3</a:t>
            </a:r>
            <a:r>
              <a:rPr lang="en-US" sz="2000" spc="-320" dirty="0">
                <a:solidFill>
                  <a:srgbClr val="004067"/>
                </a:solidFill>
                <a:latin typeface="Cambria"/>
                <a:cs typeface="Cambria"/>
              </a:rPr>
              <a:t> </a:t>
            </a:r>
            <a:r>
              <a:rPr lang="en-US" sz="2000" spc="300" baseline="25525" dirty="0" err="1">
                <a:solidFill>
                  <a:srgbClr val="004067"/>
                </a:solidFill>
                <a:latin typeface="Cambria"/>
                <a:cs typeface="Cambria"/>
              </a:rPr>
              <a:t>rd</a:t>
            </a:r>
            <a:r>
              <a:rPr lang="en-US" sz="2000" spc="300" baseline="25525" dirty="0">
                <a:solidFill>
                  <a:srgbClr val="004067"/>
                </a:solidFill>
                <a:latin typeface="Cambria"/>
                <a:cs typeface="Cambria"/>
              </a:rPr>
              <a:t> </a:t>
            </a:r>
            <a:r>
              <a:rPr lang="en-US" sz="2000" spc="-35" dirty="0">
                <a:solidFill>
                  <a:srgbClr val="004067"/>
                </a:solidFill>
                <a:latin typeface="Cambria"/>
                <a:cs typeface="Cambria"/>
              </a:rPr>
              <a:t>Iteration </a:t>
            </a:r>
            <a:r>
              <a:rPr lang="en-US" sz="2000" spc="60" dirty="0">
                <a:solidFill>
                  <a:srgbClr val="004067"/>
                </a:solidFill>
                <a:latin typeface="Cambria"/>
                <a:cs typeface="Cambria"/>
              </a:rPr>
              <a:t>–</a:t>
            </a:r>
            <a:r>
              <a:rPr lang="en-US" sz="2000" spc="70" dirty="0">
                <a:solidFill>
                  <a:srgbClr val="006FC0"/>
                </a:solidFill>
                <a:latin typeface="Cambria"/>
                <a:cs typeface="Cambria"/>
              </a:rPr>
              <a:t> 500 </a:t>
            </a:r>
            <a:r>
              <a:rPr lang="en-IN" sz="2000" spc="70" dirty="0">
                <a:solidFill>
                  <a:srgbClr val="006FC0"/>
                </a:solidFill>
                <a:latin typeface="Cambria"/>
                <a:cs typeface="Cambria"/>
              </a:rPr>
              <a:t>concurrent users</a:t>
            </a:r>
            <a:endParaRPr lang="en-US" sz="2000" spc="70" dirty="0">
              <a:solidFill>
                <a:srgbClr val="006FC0"/>
              </a:solidFill>
              <a:latin typeface="Cambria"/>
              <a:cs typeface="Cambria"/>
            </a:endParaRPr>
          </a:p>
          <a:p>
            <a:pPr marL="540385" marR="17780" indent="-515620">
              <a:lnSpc>
                <a:spcPts val="3020"/>
              </a:lnSpc>
              <a:spcBef>
                <a:spcPts val="480"/>
              </a:spcBef>
              <a:tabLst>
                <a:tab pos="540385" algn="l"/>
                <a:tab pos="1127125" algn="l"/>
                <a:tab pos="2964815" algn="l"/>
                <a:tab pos="3256279" algn="l"/>
              </a:tabLst>
            </a:pPr>
            <a:endParaRPr lang="en-IN" sz="2800" spc="70" dirty="0">
              <a:solidFill>
                <a:srgbClr val="006FC0"/>
              </a:solidFill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40736"/>
            <a:ext cx="1903730" cy="1565910"/>
          </a:xfrm>
          <a:custGeom>
            <a:avLst/>
            <a:gdLst/>
            <a:ahLst/>
            <a:cxnLst/>
            <a:rect l="l" t="t" r="r" b="b"/>
            <a:pathLst>
              <a:path w="1903730" h="1565910">
                <a:moveTo>
                  <a:pt x="1903475" y="1565501"/>
                </a:moveTo>
                <a:lnTo>
                  <a:pt x="0" y="0"/>
                </a:lnTo>
              </a:path>
            </a:pathLst>
          </a:custGeom>
          <a:ln w="6095">
            <a:solidFill>
              <a:srgbClr val="EAB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62088" y="0"/>
            <a:ext cx="4630420" cy="3536950"/>
            <a:chOff x="7562088" y="0"/>
            <a:chExt cx="4630420" cy="3536950"/>
          </a:xfrm>
        </p:grpSpPr>
        <p:sp>
          <p:nvSpPr>
            <p:cNvPr id="4" name="object 4"/>
            <p:cNvSpPr/>
            <p:nvPr/>
          </p:nvSpPr>
          <p:spPr>
            <a:xfrm>
              <a:off x="7562088" y="0"/>
              <a:ext cx="4630420" cy="3533775"/>
            </a:xfrm>
            <a:custGeom>
              <a:avLst/>
              <a:gdLst/>
              <a:ahLst/>
              <a:cxnLst/>
              <a:rect l="l" t="t" r="r" b="b"/>
              <a:pathLst>
                <a:path w="4630420" h="3533775">
                  <a:moveTo>
                    <a:pt x="2263775" y="0"/>
                  </a:moveTo>
                  <a:lnTo>
                    <a:pt x="0" y="0"/>
                  </a:lnTo>
                  <a:lnTo>
                    <a:pt x="4629911" y="3533273"/>
                  </a:lnTo>
                  <a:lnTo>
                    <a:pt x="4629911" y="1805692"/>
                  </a:lnTo>
                  <a:lnTo>
                    <a:pt x="22637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6523" y="0"/>
              <a:ext cx="1241425" cy="963930"/>
            </a:xfrm>
            <a:custGeom>
              <a:avLst/>
              <a:gdLst/>
              <a:ahLst/>
              <a:cxnLst/>
              <a:rect l="l" t="t" r="r" b="b"/>
              <a:pathLst>
                <a:path w="1241425" h="963930">
                  <a:moveTo>
                    <a:pt x="1240917" y="963929"/>
                  </a:moveTo>
                  <a:lnTo>
                    <a:pt x="0" y="0"/>
                  </a:lnTo>
                </a:path>
              </a:pathLst>
            </a:custGeom>
            <a:ln w="609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34547" y="820674"/>
              <a:ext cx="957580" cy="982344"/>
            </a:xfrm>
            <a:custGeom>
              <a:avLst/>
              <a:gdLst/>
              <a:ahLst/>
              <a:cxnLst/>
              <a:rect l="l" t="t" r="r" b="b"/>
              <a:pathLst>
                <a:path w="957579" h="982344">
                  <a:moveTo>
                    <a:pt x="2667" y="0"/>
                  </a:moveTo>
                  <a:lnTo>
                    <a:pt x="0" y="278511"/>
                  </a:lnTo>
                  <a:lnTo>
                    <a:pt x="957452" y="982289"/>
                  </a:lnTo>
                  <a:lnTo>
                    <a:pt x="957452" y="701599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65458" y="210872"/>
            <a:ext cx="624205" cy="6083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3400" spc="-5" dirty="0">
                <a:solidFill>
                  <a:srgbClr val="00184B"/>
                </a:solidFill>
                <a:latin typeface="Arial Black"/>
                <a:cs typeface="Arial Black"/>
              </a:rPr>
              <a:t>FR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9692" y="0"/>
            <a:ext cx="1447800" cy="638810"/>
          </a:xfrm>
          <a:custGeom>
            <a:avLst/>
            <a:gdLst/>
            <a:ahLst/>
            <a:cxnLst/>
            <a:rect l="l" t="t" r="r" b="b"/>
            <a:pathLst>
              <a:path w="1447800" h="638810">
                <a:moveTo>
                  <a:pt x="581786" y="0"/>
                </a:moveTo>
                <a:lnTo>
                  <a:pt x="0" y="0"/>
                </a:lnTo>
                <a:lnTo>
                  <a:pt x="866012" y="638555"/>
                </a:lnTo>
                <a:lnTo>
                  <a:pt x="1447800" y="638555"/>
                </a:lnTo>
                <a:lnTo>
                  <a:pt x="581786" y="0"/>
                </a:lnTo>
                <a:close/>
              </a:path>
            </a:pathLst>
          </a:custGeom>
          <a:solidFill>
            <a:srgbClr val="004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2977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F9F9F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7452" y="179019"/>
            <a:ext cx="65239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140" dirty="0">
                <a:solidFill>
                  <a:srgbClr val="00184B"/>
                </a:solidFill>
                <a:latin typeface="Cambria"/>
                <a:cs typeface="Cambria"/>
              </a:rPr>
              <a:t>Result</a:t>
            </a:r>
            <a:r>
              <a:rPr sz="4000" spc="9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530" dirty="0">
                <a:solidFill>
                  <a:srgbClr val="00184B"/>
                </a:solidFill>
                <a:latin typeface="Trebuchet MS"/>
                <a:cs typeface="Trebuchet MS"/>
              </a:rPr>
              <a:t>–</a:t>
            </a:r>
            <a:r>
              <a:rPr sz="4000" spc="-215" dirty="0">
                <a:solidFill>
                  <a:srgbClr val="00184B"/>
                </a:solidFill>
                <a:latin typeface="Trebuchet MS"/>
                <a:cs typeface="Trebuchet MS"/>
              </a:rPr>
              <a:t> </a:t>
            </a:r>
            <a:r>
              <a:rPr lang="en-IN" sz="4000" spc="-215" dirty="0">
                <a:solidFill>
                  <a:srgbClr val="00184B"/>
                </a:solidFill>
                <a:latin typeface="Trebuchet MS"/>
                <a:cs typeface="Trebuchet MS"/>
              </a:rPr>
              <a:t>1</a:t>
            </a:r>
            <a:r>
              <a:rPr lang="en-IN" sz="3975" spc="607" baseline="30000" dirty="0">
                <a:solidFill>
                  <a:srgbClr val="00184B"/>
                </a:solidFill>
                <a:latin typeface="Cambria"/>
                <a:cs typeface="Cambria"/>
              </a:rPr>
              <a:t>st</a:t>
            </a:r>
            <a:r>
              <a:rPr lang="en-IN" sz="3975" spc="607" baseline="25157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75" dirty="0">
                <a:solidFill>
                  <a:srgbClr val="00184B"/>
                </a:solidFill>
                <a:latin typeface="Cambria"/>
                <a:cs typeface="Cambria"/>
              </a:rPr>
              <a:t>Iteration</a:t>
            </a:r>
            <a:r>
              <a:rPr sz="4000" spc="8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530" dirty="0">
                <a:solidFill>
                  <a:srgbClr val="00184B"/>
                </a:solidFill>
                <a:latin typeface="Trebuchet MS"/>
                <a:cs typeface="Trebuchet MS"/>
              </a:rPr>
              <a:t>–</a:t>
            </a:r>
            <a:r>
              <a:rPr sz="4000" spc="-215" dirty="0">
                <a:solidFill>
                  <a:srgbClr val="00184B"/>
                </a:solidFill>
                <a:latin typeface="Trebuchet MS"/>
                <a:cs typeface="Trebuchet MS"/>
              </a:rPr>
              <a:t> </a:t>
            </a:r>
            <a:r>
              <a:rPr lang="en-IN" sz="4000" spc="-165" dirty="0">
                <a:solidFill>
                  <a:srgbClr val="00184B"/>
                </a:solidFill>
                <a:latin typeface="Cambria"/>
                <a:cs typeface="Trebuchet MS"/>
              </a:rPr>
              <a:t>10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852" y="728217"/>
            <a:ext cx="3997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10" dirty="0">
                <a:solidFill>
                  <a:srgbClr val="00184B"/>
                </a:solidFill>
                <a:latin typeface="Cambria"/>
                <a:cs typeface="Cambria"/>
              </a:rPr>
              <a:t>concurrent</a:t>
            </a:r>
            <a:r>
              <a:rPr sz="4000" b="1" spc="5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b="1" spc="105" dirty="0">
                <a:solidFill>
                  <a:srgbClr val="00184B"/>
                </a:solidFill>
                <a:latin typeface="Cambria"/>
                <a:cs typeface="Cambria"/>
              </a:rPr>
              <a:t>user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4371" y="1058672"/>
            <a:ext cx="2481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220" dirty="0">
                <a:solidFill>
                  <a:srgbClr val="00AF50"/>
                </a:solidFill>
                <a:latin typeface="Cambria"/>
                <a:cs typeface="Cambria"/>
              </a:rPr>
              <a:t>APDEX</a:t>
            </a:r>
            <a:r>
              <a:rPr sz="2800" b="1" spc="9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800" b="1" spc="204" dirty="0">
                <a:solidFill>
                  <a:srgbClr val="00AF50"/>
                </a:solidFill>
                <a:latin typeface="Cambria"/>
                <a:cs typeface="Cambria"/>
              </a:rPr>
              <a:t>:</a:t>
            </a:r>
            <a:r>
              <a:rPr sz="2800" b="1" spc="-13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800" b="1" spc="-25" dirty="0">
                <a:solidFill>
                  <a:srgbClr val="00AF50"/>
                </a:solidFill>
                <a:latin typeface="Cambria"/>
                <a:cs typeface="Cambria"/>
              </a:rPr>
              <a:t>0.</a:t>
            </a:r>
            <a:r>
              <a:rPr lang="en-IN" sz="2800" b="1" spc="-25" dirty="0">
                <a:solidFill>
                  <a:srgbClr val="00AF50"/>
                </a:solidFill>
                <a:latin typeface="Cambria"/>
                <a:cs typeface="Cambria"/>
              </a:rPr>
              <a:t>621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1508760"/>
            <a:ext cx="3101340" cy="1562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79" y="4701540"/>
            <a:ext cx="10226040" cy="134264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0979" y="263652"/>
            <a:ext cx="11750041" cy="4322064"/>
            <a:chOff x="220979" y="263652"/>
            <a:chExt cx="11750041" cy="4322064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1" y="1568196"/>
              <a:ext cx="3968496" cy="15605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0372" y="263652"/>
              <a:ext cx="3660648" cy="26090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979" y="3185160"/>
              <a:ext cx="11413236" cy="1400556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2E388BC-26C9-DE0F-D561-2B091A818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3539" y="906501"/>
            <a:ext cx="594412" cy="426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4740C-5E36-EF1C-EFAB-FC1F0680F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506" y="654270"/>
            <a:ext cx="2507197" cy="2225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73E2E9-5195-EC8E-743C-57DFC1A6A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2495" y="2171590"/>
            <a:ext cx="4821248" cy="912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7C966D-BC25-55E4-5724-E4CD83DBA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831" y="2002779"/>
            <a:ext cx="1836579" cy="11495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76FA9C-88CF-82DF-FBE6-BCE12B3B8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931" y="3166594"/>
            <a:ext cx="11632233" cy="13989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A3A0D91-2552-3BE3-E18D-CE9FE50CDD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635" y="4714602"/>
            <a:ext cx="11305064" cy="13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2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40736"/>
            <a:ext cx="1903730" cy="1565910"/>
          </a:xfrm>
          <a:custGeom>
            <a:avLst/>
            <a:gdLst/>
            <a:ahLst/>
            <a:cxnLst/>
            <a:rect l="l" t="t" r="r" b="b"/>
            <a:pathLst>
              <a:path w="1903730" h="1565910">
                <a:moveTo>
                  <a:pt x="1903475" y="1565501"/>
                </a:moveTo>
                <a:lnTo>
                  <a:pt x="0" y="0"/>
                </a:lnTo>
              </a:path>
            </a:pathLst>
          </a:custGeom>
          <a:ln w="6095">
            <a:solidFill>
              <a:srgbClr val="EAB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62088" y="0"/>
            <a:ext cx="4630420" cy="3536950"/>
            <a:chOff x="7562088" y="0"/>
            <a:chExt cx="4630420" cy="3536950"/>
          </a:xfrm>
        </p:grpSpPr>
        <p:sp>
          <p:nvSpPr>
            <p:cNvPr id="4" name="object 4"/>
            <p:cNvSpPr/>
            <p:nvPr/>
          </p:nvSpPr>
          <p:spPr>
            <a:xfrm>
              <a:off x="7562088" y="0"/>
              <a:ext cx="4630420" cy="3533775"/>
            </a:xfrm>
            <a:custGeom>
              <a:avLst/>
              <a:gdLst/>
              <a:ahLst/>
              <a:cxnLst/>
              <a:rect l="l" t="t" r="r" b="b"/>
              <a:pathLst>
                <a:path w="4630420" h="3533775">
                  <a:moveTo>
                    <a:pt x="2263775" y="0"/>
                  </a:moveTo>
                  <a:lnTo>
                    <a:pt x="0" y="0"/>
                  </a:lnTo>
                  <a:lnTo>
                    <a:pt x="4629911" y="3533273"/>
                  </a:lnTo>
                  <a:lnTo>
                    <a:pt x="4629911" y="1805692"/>
                  </a:lnTo>
                  <a:lnTo>
                    <a:pt x="22637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6523" y="0"/>
              <a:ext cx="1241425" cy="963930"/>
            </a:xfrm>
            <a:custGeom>
              <a:avLst/>
              <a:gdLst/>
              <a:ahLst/>
              <a:cxnLst/>
              <a:rect l="l" t="t" r="r" b="b"/>
              <a:pathLst>
                <a:path w="1241425" h="963930">
                  <a:moveTo>
                    <a:pt x="1240917" y="963929"/>
                  </a:moveTo>
                  <a:lnTo>
                    <a:pt x="0" y="0"/>
                  </a:lnTo>
                </a:path>
              </a:pathLst>
            </a:custGeom>
            <a:ln w="609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34547" y="820674"/>
              <a:ext cx="957580" cy="982344"/>
            </a:xfrm>
            <a:custGeom>
              <a:avLst/>
              <a:gdLst/>
              <a:ahLst/>
              <a:cxnLst/>
              <a:rect l="l" t="t" r="r" b="b"/>
              <a:pathLst>
                <a:path w="957579" h="982344">
                  <a:moveTo>
                    <a:pt x="2667" y="0"/>
                  </a:moveTo>
                  <a:lnTo>
                    <a:pt x="0" y="278511"/>
                  </a:lnTo>
                  <a:lnTo>
                    <a:pt x="957452" y="982289"/>
                  </a:lnTo>
                  <a:lnTo>
                    <a:pt x="957452" y="701599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65458" y="210872"/>
            <a:ext cx="624205" cy="6083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3400" spc="-5" dirty="0">
                <a:solidFill>
                  <a:srgbClr val="00184B"/>
                </a:solidFill>
                <a:latin typeface="Arial Black"/>
                <a:cs typeface="Arial Black"/>
              </a:rPr>
              <a:t>FR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9692" y="0"/>
            <a:ext cx="1447800" cy="638810"/>
          </a:xfrm>
          <a:custGeom>
            <a:avLst/>
            <a:gdLst/>
            <a:ahLst/>
            <a:cxnLst/>
            <a:rect l="l" t="t" r="r" b="b"/>
            <a:pathLst>
              <a:path w="1447800" h="638810">
                <a:moveTo>
                  <a:pt x="581786" y="0"/>
                </a:moveTo>
                <a:lnTo>
                  <a:pt x="0" y="0"/>
                </a:lnTo>
                <a:lnTo>
                  <a:pt x="866012" y="638555"/>
                </a:lnTo>
                <a:lnTo>
                  <a:pt x="1447800" y="638555"/>
                </a:lnTo>
                <a:lnTo>
                  <a:pt x="581786" y="0"/>
                </a:lnTo>
                <a:close/>
              </a:path>
            </a:pathLst>
          </a:custGeom>
          <a:solidFill>
            <a:srgbClr val="004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2977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F9F9F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7452" y="179019"/>
            <a:ext cx="65239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140" dirty="0">
                <a:solidFill>
                  <a:srgbClr val="00184B"/>
                </a:solidFill>
                <a:latin typeface="Cambria"/>
                <a:cs typeface="Cambria"/>
              </a:rPr>
              <a:t>Result</a:t>
            </a:r>
            <a:r>
              <a:rPr sz="4000" spc="9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530" dirty="0">
                <a:solidFill>
                  <a:srgbClr val="00184B"/>
                </a:solidFill>
                <a:latin typeface="Trebuchet MS"/>
                <a:cs typeface="Trebuchet MS"/>
              </a:rPr>
              <a:t>–</a:t>
            </a:r>
            <a:r>
              <a:rPr sz="4000" spc="-215" dirty="0">
                <a:solidFill>
                  <a:srgbClr val="00184B"/>
                </a:solidFill>
                <a:latin typeface="Trebuchet MS"/>
                <a:cs typeface="Trebuchet MS"/>
              </a:rPr>
              <a:t> </a:t>
            </a:r>
            <a:r>
              <a:rPr sz="4000" spc="-5" dirty="0">
                <a:solidFill>
                  <a:srgbClr val="00184B"/>
                </a:solidFill>
                <a:latin typeface="Cambria"/>
                <a:cs typeface="Cambria"/>
              </a:rPr>
              <a:t>2</a:t>
            </a:r>
            <a:r>
              <a:rPr sz="3975" spc="-7" baseline="25157" dirty="0">
                <a:solidFill>
                  <a:srgbClr val="00184B"/>
                </a:solidFill>
                <a:latin typeface="Cambria"/>
                <a:cs typeface="Cambria"/>
              </a:rPr>
              <a:t>nd</a:t>
            </a:r>
            <a:r>
              <a:rPr sz="3975" spc="607" baseline="25157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75" dirty="0">
                <a:solidFill>
                  <a:srgbClr val="00184B"/>
                </a:solidFill>
                <a:latin typeface="Cambria"/>
                <a:cs typeface="Cambria"/>
              </a:rPr>
              <a:t>Iteration</a:t>
            </a:r>
            <a:r>
              <a:rPr sz="4000" spc="8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530" dirty="0">
                <a:solidFill>
                  <a:srgbClr val="00184B"/>
                </a:solidFill>
                <a:latin typeface="Trebuchet MS"/>
                <a:cs typeface="Trebuchet MS"/>
              </a:rPr>
              <a:t>–</a:t>
            </a:r>
            <a:r>
              <a:rPr sz="4000" spc="-215" dirty="0">
                <a:solidFill>
                  <a:srgbClr val="00184B"/>
                </a:solidFill>
                <a:latin typeface="Trebuchet MS"/>
                <a:cs typeface="Trebuchet MS"/>
              </a:rPr>
              <a:t> </a:t>
            </a:r>
            <a:r>
              <a:rPr lang="en-IN" sz="4000" spc="-165" dirty="0">
                <a:solidFill>
                  <a:srgbClr val="00184B"/>
                </a:solidFill>
                <a:latin typeface="Cambria"/>
                <a:cs typeface="Trebuchet MS"/>
              </a:rPr>
              <a:t>100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852" y="728217"/>
            <a:ext cx="3997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10" dirty="0">
                <a:solidFill>
                  <a:srgbClr val="00184B"/>
                </a:solidFill>
                <a:latin typeface="Cambria"/>
                <a:cs typeface="Cambria"/>
              </a:rPr>
              <a:t>concurrent</a:t>
            </a:r>
            <a:r>
              <a:rPr sz="4000" b="1" spc="5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b="1" spc="105" dirty="0">
                <a:solidFill>
                  <a:srgbClr val="00184B"/>
                </a:solidFill>
                <a:latin typeface="Cambria"/>
                <a:cs typeface="Cambria"/>
              </a:rPr>
              <a:t>user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4371" y="1058672"/>
            <a:ext cx="2481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220" dirty="0">
                <a:solidFill>
                  <a:srgbClr val="00AF50"/>
                </a:solidFill>
                <a:latin typeface="Cambria"/>
                <a:cs typeface="Cambria"/>
              </a:rPr>
              <a:t>APDEX</a:t>
            </a:r>
            <a:r>
              <a:rPr sz="2800" b="1" spc="9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800" b="1" spc="204" dirty="0">
                <a:solidFill>
                  <a:srgbClr val="00AF50"/>
                </a:solidFill>
                <a:latin typeface="Cambria"/>
                <a:cs typeface="Cambria"/>
              </a:rPr>
              <a:t>:</a:t>
            </a:r>
            <a:r>
              <a:rPr sz="2800" b="1" spc="-13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800" b="1" spc="-25" dirty="0">
                <a:solidFill>
                  <a:srgbClr val="00AF50"/>
                </a:solidFill>
                <a:latin typeface="Cambria"/>
                <a:cs typeface="Cambria"/>
              </a:rPr>
              <a:t>0.</a:t>
            </a:r>
            <a:r>
              <a:rPr lang="en-IN" sz="2800" b="1" spc="-25" dirty="0">
                <a:solidFill>
                  <a:srgbClr val="00AF50"/>
                </a:solidFill>
                <a:latin typeface="Cambria"/>
                <a:cs typeface="Cambria"/>
              </a:rPr>
              <a:t>220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1508760"/>
            <a:ext cx="3101340" cy="1562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79" y="4701540"/>
            <a:ext cx="10226040" cy="134264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0979" y="263652"/>
            <a:ext cx="11750041" cy="4322064"/>
            <a:chOff x="220979" y="263652"/>
            <a:chExt cx="11750041" cy="4322064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1" y="1568196"/>
              <a:ext cx="3968496" cy="15605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0372" y="263652"/>
              <a:ext cx="3660648" cy="26090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979" y="3185160"/>
              <a:ext cx="11413236" cy="1400556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2E388BC-26C9-DE0F-D561-2B091A818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3539" y="906501"/>
            <a:ext cx="594412" cy="426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60848-2EFB-2651-C2AB-01B905EB4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7713" y="837853"/>
            <a:ext cx="2484335" cy="2118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8B5407-CD01-7FA8-48DD-7C9147B03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272" y="1988716"/>
            <a:ext cx="1801258" cy="1067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83EBE4-FCF7-0E9E-59FA-4E482CB15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2547" y="2250033"/>
            <a:ext cx="4892464" cy="8483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85302C-5007-A8C6-CA2E-70950BFDA4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93" y="3195038"/>
            <a:ext cx="11675398" cy="14189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557F26-0C43-BFE6-301F-BB679E2EDB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979" y="4708284"/>
            <a:ext cx="10842390" cy="12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7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40736"/>
            <a:ext cx="1903730" cy="1565910"/>
          </a:xfrm>
          <a:custGeom>
            <a:avLst/>
            <a:gdLst/>
            <a:ahLst/>
            <a:cxnLst/>
            <a:rect l="l" t="t" r="r" b="b"/>
            <a:pathLst>
              <a:path w="1903730" h="1565910">
                <a:moveTo>
                  <a:pt x="1903475" y="1565501"/>
                </a:moveTo>
                <a:lnTo>
                  <a:pt x="0" y="0"/>
                </a:lnTo>
              </a:path>
            </a:pathLst>
          </a:custGeom>
          <a:ln w="6095">
            <a:solidFill>
              <a:srgbClr val="EAB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62088" y="0"/>
            <a:ext cx="4630420" cy="3536950"/>
            <a:chOff x="7562088" y="0"/>
            <a:chExt cx="4630420" cy="3536950"/>
          </a:xfrm>
        </p:grpSpPr>
        <p:sp>
          <p:nvSpPr>
            <p:cNvPr id="4" name="object 4"/>
            <p:cNvSpPr/>
            <p:nvPr/>
          </p:nvSpPr>
          <p:spPr>
            <a:xfrm>
              <a:off x="7562088" y="0"/>
              <a:ext cx="4630420" cy="3533775"/>
            </a:xfrm>
            <a:custGeom>
              <a:avLst/>
              <a:gdLst/>
              <a:ahLst/>
              <a:cxnLst/>
              <a:rect l="l" t="t" r="r" b="b"/>
              <a:pathLst>
                <a:path w="4630420" h="3533775">
                  <a:moveTo>
                    <a:pt x="2263775" y="0"/>
                  </a:moveTo>
                  <a:lnTo>
                    <a:pt x="0" y="0"/>
                  </a:lnTo>
                  <a:lnTo>
                    <a:pt x="4629911" y="3533273"/>
                  </a:lnTo>
                  <a:lnTo>
                    <a:pt x="4629911" y="1805692"/>
                  </a:lnTo>
                  <a:lnTo>
                    <a:pt x="22637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6523" y="0"/>
              <a:ext cx="1241425" cy="963930"/>
            </a:xfrm>
            <a:custGeom>
              <a:avLst/>
              <a:gdLst/>
              <a:ahLst/>
              <a:cxnLst/>
              <a:rect l="l" t="t" r="r" b="b"/>
              <a:pathLst>
                <a:path w="1241425" h="963930">
                  <a:moveTo>
                    <a:pt x="1240917" y="963929"/>
                  </a:moveTo>
                  <a:lnTo>
                    <a:pt x="0" y="0"/>
                  </a:lnTo>
                </a:path>
              </a:pathLst>
            </a:custGeom>
            <a:ln w="609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34547" y="820674"/>
              <a:ext cx="957580" cy="982344"/>
            </a:xfrm>
            <a:custGeom>
              <a:avLst/>
              <a:gdLst/>
              <a:ahLst/>
              <a:cxnLst/>
              <a:rect l="l" t="t" r="r" b="b"/>
              <a:pathLst>
                <a:path w="957579" h="982344">
                  <a:moveTo>
                    <a:pt x="2667" y="0"/>
                  </a:moveTo>
                  <a:lnTo>
                    <a:pt x="0" y="278511"/>
                  </a:lnTo>
                  <a:lnTo>
                    <a:pt x="957452" y="982289"/>
                  </a:lnTo>
                  <a:lnTo>
                    <a:pt x="957452" y="701599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65458" y="210872"/>
            <a:ext cx="624205" cy="6083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3400" spc="-5" dirty="0">
                <a:solidFill>
                  <a:srgbClr val="00184B"/>
                </a:solidFill>
                <a:latin typeface="Arial Black"/>
                <a:cs typeface="Arial Black"/>
              </a:rPr>
              <a:t>FR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9692" y="0"/>
            <a:ext cx="1447800" cy="638810"/>
          </a:xfrm>
          <a:custGeom>
            <a:avLst/>
            <a:gdLst/>
            <a:ahLst/>
            <a:cxnLst/>
            <a:rect l="l" t="t" r="r" b="b"/>
            <a:pathLst>
              <a:path w="1447800" h="638810">
                <a:moveTo>
                  <a:pt x="581786" y="0"/>
                </a:moveTo>
                <a:lnTo>
                  <a:pt x="0" y="0"/>
                </a:lnTo>
                <a:lnTo>
                  <a:pt x="866012" y="638555"/>
                </a:lnTo>
                <a:lnTo>
                  <a:pt x="1447800" y="638555"/>
                </a:lnTo>
                <a:lnTo>
                  <a:pt x="581786" y="0"/>
                </a:lnTo>
                <a:close/>
              </a:path>
            </a:pathLst>
          </a:custGeom>
          <a:solidFill>
            <a:srgbClr val="0040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2977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F9F9F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7452" y="179019"/>
            <a:ext cx="65239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140" dirty="0">
                <a:solidFill>
                  <a:srgbClr val="00184B"/>
                </a:solidFill>
                <a:latin typeface="Cambria"/>
                <a:cs typeface="Cambria"/>
              </a:rPr>
              <a:t>Result</a:t>
            </a:r>
            <a:r>
              <a:rPr sz="4000" spc="9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530" dirty="0">
                <a:solidFill>
                  <a:srgbClr val="00184B"/>
                </a:solidFill>
                <a:latin typeface="Trebuchet MS"/>
                <a:cs typeface="Trebuchet MS"/>
              </a:rPr>
              <a:t>–</a:t>
            </a:r>
            <a:r>
              <a:rPr sz="4000" spc="-215" dirty="0">
                <a:solidFill>
                  <a:srgbClr val="00184B"/>
                </a:solidFill>
                <a:latin typeface="Trebuchet MS"/>
                <a:cs typeface="Trebuchet MS"/>
              </a:rPr>
              <a:t> </a:t>
            </a:r>
            <a:r>
              <a:rPr lang="en-IN" sz="4000" spc="-5" dirty="0">
                <a:solidFill>
                  <a:srgbClr val="00184B"/>
                </a:solidFill>
                <a:latin typeface="Cambria"/>
                <a:cs typeface="Cambria"/>
              </a:rPr>
              <a:t>3</a:t>
            </a:r>
            <a:r>
              <a:rPr lang="en-IN" sz="3975" spc="-7" baseline="25157" dirty="0">
                <a:solidFill>
                  <a:srgbClr val="00184B"/>
                </a:solidFill>
                <a:latin typeface="Cambria"/>
                <a:cs typeface="Cambria"/>
              </a:rPr>
              <a:t>rd</a:t>
            </a:r>
            <a:r>
              <a:rPr sz="3975" spc="607" baseline="25157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75" dirty="0">
                <a:solidFill>
                  <a:srgbClr val="00184B"/>
                </a:solidFill>
                <a:latin typeface="Cambria"/>
                <a:cs typeface="Cambria"/>
              </a:rPr>
              <a:t>Iteration</a:t>
            </a:r>
            <a:r>
              <a:rPr sz="4000" spc="8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spc="530" dirty="0">
                <a:solidFill>
                  <a:srgbClr val="00184B"/>
                </a:solidFill>
                <a:latin typeface="Trebuchet MS"/>
                <a:cs typeface="Trebuchet MS"/>
              </a:rPr>
              <a:t>–</a:t>
            </a:r>
            <a:r>
              <a:rPr sz="4000" spc="-215" dirty="0">
                <a:solidFill>
                  <a:srgbClr val="00184B"/>
                </a:solidFill>
                <a:latin typeface="Trebuchet MS"/>
                <a:cs typeface="Trebuchet MS"/>
              </a:rPr>
              <a:t> </a:t>
            </a:r>
            <a:r>
              <a:rPr sz="4000" spc="-165" dirty="0">
                <a:solidFill>
                  <a:srgbClr val="00184B"/>
                </a:solidFill>
                <a:latin typeface="Cambria"/>
                <a:cs typeface="Cambria"/>
              </a:rPr>
              <a:t>500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852" y="728217"/>
            <a:ext cx="3997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10" dirty="0">
                <a:solidFill>
                  <a:srgbClr val="00184B"/>
                </a:solidFill>
                <a:latin typeface="Cambria"/>
                <a:cs typeface="Cambria"/>
              </a:rPr>
              <a:t>concurrent</a:t>
            </a:r>
            <a:r>
              <a:rPr sz="4000" b="1" spc="5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b="1" spc="105" dirty="0">
                <a:solidFill>
                  <a:srgbClr val="00184B"/>
                </a:solidFill>
                <a:latin typeface="Cambria"/>
                <a:cs typeface="Cambria"/>
              </a:rPr>
              <a:t>user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4371" y="1058672"/>
            <a:ext cx="2481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220" dirty="0">
                <a:solidFill>
                  <a:srgbClr val="00AF50"/>
                </a:solidFill>
                <a:latin typeface="Cambria"/>
                <a:cs typeface="Cambria"/>
              </a:rPr>
              <a:t>APDEX</a:t>
            </a:r>
            <a:r>
              <a:rPr sz="2800" b="1" spc="9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800" b="1" spc="204" dirty="0">
                <a:solidFill>
                  <a:srgbClr val="00AF50"/>
                </a:solidFill>
                <a:latin typeface="Cambria"/>
                <a:cs typeface="Cambria"/>
              </a:rPr>
              <a:t>:</a:t>
            </a:r>
            <a:r>
              <a:rPr sz="2800" b="1" spc="-13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sz="2800" b="1" spc="-25" dirty="0">
                <a:solidFill>
                  <a:srgbClr val="00AF50"/>
                </a:solidFill>
                <a:latin typeface="Cambria"/>
                <a:cs typeface="Cambria"/>
              </a:rPr>
              <a:t>0.</a:t>
            </a:r>
            <a:r>
              <a:rPr lang="en-IN" sz="2800" b="1" spc="-25" dirty="0">
                <a:solidFill>
                  <a:srgbClr val="00AF50"/>
                </a:solidFill>
                <a:latin typeface="Cambria"/>
                <a:cs typeface="Cambria"/>
              </a:rPr>
              <a:t>169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1508760"/>
            <a:ext cx="3101340" cy="1562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79" y="4701540"/>
            <a:ext cx="10226040" cy="134264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0979" y="263652"/>
            <a:ext cx="11750041" cy="4322064"/>
            <a:chOff x="220979" y="263652"/>
            <a:chExt cx="11750041" cy="4322064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871" y="1568196"/>
              <a:ext cx="3968496" cy="15605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0372" y="263652"/>
              <a:ext cx="3660648" cy="26090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979" y="3185160"/>
              <a:ext cx="11413236" cy="1400556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2EDB3-B9CB-EC37-671B-53C268ED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48" y="1960522"/>
            <a:ext cx="2568163" cy="11964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D2956D-12BF-900B-D87C-500B21E104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905" y="2254502"/>
            <a:ext cx="4899241" cy="8701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876C15-D3A2-90F3-2E6E-DFA2A2679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8557" y="698022"/>
            <a:ext cx="2552921" cy="22099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E388BC-26C9-DE0F-D561-2B091A8188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3539" y="906501"/>
            <a:ext cx="594412" cy="4267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4456CC-3A38-A89E-ACC5-B591FBDE07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52" y="4672529"/>
            <a:ext cx="11193843" cy="1351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01DC7C4-369C-6B57-B90E-A74D376389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583" y="3175521"/>
            <a:ext cx="11394027" cy="14376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19" y="861060"/>
            <a:ext cx="4427220" cy="5137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91503" y="2581148"/>
            <a:ext cx="575691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390" dirty="0">
                <a:solidFill>
                  <a:srgbClr val="00184B"/>
                </a:solidFill>
                <a:latin typeface="Cambria"/>
                <a:cs typeface="Cambria"/>
              </a:rPr>
              <a:t>FINDINGS </a:t>
            </a:r>
            <a:r>
              <a:rPr sz="4000" b="1" spc="330" dirty="0">
                <a:solidFill>
                  <a:srgbClr val="00184B"/>
                </a:solidFill>
                <a:latin typeface="Cambria"/>
                <a:cs typeface="Cambria"/>
              </a:rPr>
              <a:t>AND </a:t>
            </a:r>
            <a:r>
              <a:rPr sz="4000" b="1" spc="33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b="1" spc="535" dirty="0">
                <a:solidFill>
                  <a:srgbClr val="00184B"/>
                </a:solidFill>
                <a:latin typeface="Cambria"/>
                <a:cs typeface="Cambria"/>
              </a:rPr>
              <a:t>RECO</a:t>
            </a:r>
            <a:r>
              <a:rPr sz="4000" b="1" spc="705" dirty="0">
                <a:solidFill>
                  <a:srgbClr val="00184B"/>
                </a:solidFill>
                <a:latin typeface="Cambria"/>
                <a:cs typeface="Cambria"/>
              </a:rPr>
              <a:t>M</a:t>
            </a:r>
            <a:r>
              <a:rPr sz="4000" b="1" spc="525" dirty="0">
                <a:solidFill>
                  <a:srgbClr val="00184B"/>
                </a:solidFill>
                <a:latin typeface="Cambria"/>
                <a:cs typeface="Cambria"/>
              </a:rPr>
              <a:t>MEN</a:t>
            </a:r>
            <a:r>
              <a:rPr sz="4000" b="1" spc="254" dirty="0">
                <a:solidFill>
                  <a:srgbClr val="00184B"/>
                </a:solidFill>
                <a:latin typeface="Cambria"/>
                <a:cs typeface="Cambria"/>
              </a:rPr>
              <a:t>D</a:t>
            </a:r>
            <a:r>
              <a:rPr sz="4000" b="1" spc="60" dirty="0">
                <a:solidFill>
                  <a:srgbClr val="00184B"/>
                </a:solidFill>
                <a:latin typeface="Cambria"/>
                <a:cs typeface="Cambria"/>
              </a:rPr>
              <a:t>A</a:t>
            </a:r>
            <a:r>
              <a:rPr sz="4000" b="1" spc="320" dirty="0">
                <a:solidFill>
                  <a:srgbClr val="00184B"/>
                </a:solidFill>
                <a:latin typeface="Cambria"/>
                <a:cs typeface="Cambria"/>
              </a:rPr>
              <a:t>TI</a:t>
            </a:r>
            <a:r>
              <a:rPr sz="4000" b="1" spc="434" dirty="0">
                <a:solidFill>
                  <a:srgbClr val="00184B"/>
                </a:solidFill>
                <a:latin typeface="Cambria"/>
                <a:cs typeface="Cambria"/>
              </a:rPr>
              <a:t>O</a:t>
            </a:r>
            <a:r>
              <a:rPr sz="4000" b="1" spc="254" dirty="0">
                <a:solidFill>
                  <a:srgbClr val="00184B"/>
                </a:solidFill>
                <a:latin typeface="Cambria"/>
                <a:cs typeface="Cambria"/>
              </a:rPr>
              <a:t>NS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44745" marR="5080">
              <a:lnSpc>
                <a:spcPts val="3020"/>
              </a:lnSpc>
              <a:spcBef>
                <a:spcPts val="480"/>
              </a:spcBef>
              <a:tabLst>
                <a:tab pos="5456555" algn="l"/>
                <a:tab pos="6077585" algn="l"/>
                <a:tab pos="7673340" algn="l"/>
                <a:tab pos="8526780" algn="l"/>
              </a:tabLst>
            </a:pPr>
            <a:r>
              <a:rPr spc="509" dirty="0"/>
              <a:t>W</a:t>
            </a:r>
            <a:r>
              <a:rPr spc="355" dirty="0"/>
              <a:t>h</a:t>
            </a:r>
            <a:r>
              <a:rPr spc="409" dirty="0"/>
              <a:t>a</a:t>
            </a:r>
            <a:r>
              <a:rPr spc="-105" dirty="0"/>
              <a:t>t</a:t>
            </a:r>
            <a:r>
              <a:rPr dirty="0"/>
              <a:t>	</a:t>
            </a:r>
            <a:r>
              <a:rPr spc="355" dirty="0"/>
              <a:t>h</a:t>
            </a:r>
            <a:r>
              <a:rPr spc="409" dirty="0"/>
              <a:t>a</a:t>
            </a:r>
            <a:r>
              <a:rPr spc="490" dirty="0"/>
              <a:t>pp</a:t>
            </a:r>
            <a:r>
              <a:rPr spc="535" dirty="0"/>
              <a:t>e</a:t>
            </a:r>
            <a:r>
              <a:rPr spc="40" dirty="0"/>
              <a:t>n</a:t>
            </a:r>
            <a:r>
              <a:rPr dirty="0"/>
              <a:t>	</a:t>
            </a:r>
            <a:r>
              <a:rPr spc="409" dirty="0"/>
              <a:t>a</a:t>
            </a:r>
            <a:r>
              <a:rPr spc="340" dirty="0"/>
              <a:t>n</a:t>
            </a:r>
            <a:r>
              <a:rPr spc="190" dirty="0"/>
              <a:t>d</a:t>
            </a:r>
            <a:r>
              <a:rPr dirty="0"/>
              <a:t>	</a:t>
            </a:r>
            <a:r>
              <a:rPr spc="350" dirty="0"/>
              <a:t>H</a:t>
            </a:r>
            <a:r>
              <a:rPr spc="295" dirty="0"/>
              <a:t>o</a:t>
            </a:r>
            <a:r>
              <a:rPr spc="-10" dirty="0"/>
              <a:t>w  </a:t>
            </a:r>
            <a:r>
              <a:rPr spc="150" dirty="0"/>
              <a:t>to	</a:t>
            </a:r>
            <a:r>
              <a:rPr spc="320" dirty="0"/>
              <a:t>improve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311" y="943432"/>
            <a:ext cx="2466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90" dirty="0">
                <a:solidFill>
                  <a:srgbClr val="00184B"/>
                </a:solidFill>
                <a:latin typeface="Cambria"/>
                <a:cs typeface="Cambria"/>
              </a:rPr>
              <a:t>Fin</a:t>
            </a:r>
            <a:r>
              <a:rPr sz="4400" spc="220" dirty="0">
                <a:solidFill>
                  <a:srgbClr val="00184B"/>
                </a:solidFill>
                <a:latin typeface="Cambria"/>
                <a:cs typeface="Cambria"/>
              </a:rPr>
              <a:t>d</a:t>
            </a:r>
            <a:r>
              <a:rPr sz="4400" spc="240" dirty="0">
                <a:solidFill>
                  <a:srgbClr val="00184B"/>
                </a:solidFill>
                <a:latin typeface="Cambria"/>
                <a:cs typeface="Cambria"/>
              </a:rPr>
              <a:t>ings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311" y="1779473"/>
            <a:ext cx="6944995" cy="390299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27685" marR="798195" indent="-515620">
              <a:lnSpc>
                <a:spcPct val="90000"/>
              </a:lnSpc>
              <a:spcBef>
                <a:spcPts val="434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000" spc="155" dirty="0">
                <a:solidFill>
                  <a:srgbClr val="3E3E3E"/>
                </a:solidFill>
                <a:latin typeface="Cambria"/>
                <a:cs typeface="Cambria"/>
              </a:rPr>
              <a:t>APDEX</a:t>
            </a:r>
            <a:r>
              <a:rPr sz="20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Cambria"/>
                <a:cs typeface="Cambria"/>
              </a:rPr>
              <a:t>value</a:t>
            </a:r>
            <a:r>
              <a:rPr sz="20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Cambria"/>
                <a:cs typeface="Cambria"/>
              </a:rPr>
              <a:t>for</a:t>
            </a:r>
            <a:r>
              <a:rPr sz="20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Cambria"/>
                <a:cs typeface="Cambria"/>
              </a:rPr>
              <a:t>iteration</a:t>
            </a:r>
            <a:r>
              <a:rPr lang="en-IN" sz="2000" spc="35" dirty="0">
                <a:solidFill>
                  <a:srgbClr val="3E3E3E"/>
                </a:solidFill>
                <a:latin typeface="Cambria"/>
                <a:cs typeface="Cambria"/>
              </a:rPr>
              <a:t> 1, iterations 2, and iteration 3 are</a:t>
            </a:r>
            <a:r>
              <a:rPr sz="20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000" spc="210" dirty="0">
                <a:solidFill>
                  <a:srgbClr val="006FC0"/>
                </a:solidFill>
                <a:latin typeface="Cambria"/>
                <a:cs typeface="Cambria"/>
              </a:rPr>
              <a:t>0.62, 0.22, and 0.16</a:t>
            </a:r>
            <a:r>
              <a:rPr lang="en-IN" sz="2000" spc="240" dirty="0">
                <a:solidFill>
                  <a:srgbClr val="3E3E3E"/>
                </a:solidFill>
                <a:latin typeface="Cambria"/>
                <a:cs typeface="Cambria"/>
              </a:rPr>
              <a:t> respectively.</a:t>
            </a:r>
            <a:r>
              <a:rPr sz="2000" spc="24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000" spc="105" dirty="0">
                <a:solidFill>
                  <a:srgbClr val="3E3E3E"/>
                </a:solidFill>
                <a:latin typeface="Cambria"/>
                <a:cs typeface="Cambria"/>
              </a:rPr>
              <a:t>Based</a:t>
            </a:r>
            <a:r>
              <a:rPr sz="2000" spc="10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Cambria"/>
                <a:cs typeface="Cambria"/>
              </a:rPr>
              <a:t>on</a:t>
            </a:r>
            <a:r>
              <a:rPr lang="en-IN" sz="2000" spc="75" dirty="0">
                <a:solidFill>
                  <a:srgbClr val="3E3E3E"/>
                </a:solidFill>
                <a:latin typeface="Cambria"/>
                <a:cs typeface="Cambria"/>
              </a:rPr>
              <a:t> the</a:t>
            </a:r>
            <a:r>
              <a:rPr sz="20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rgbClr val="3E3E3E"/>
                </a:solidFill>
                <a:latin typeface="Cambria"/>
                <a:cs typeface="Cambria"/>
              </a:rPr>
              <a:t>APDEX </a:t>
            </a:r>
            <a:r>
              <a:rPr sz="2000" spc="95" dirty="0">
                <a:solidFill>
                  <a:srgbClr val="3E3E3E"/>
                </a:solidFill>
                <a:latin typeface="Cambria"/>
                <a:cs typeface="Cambria"/>
              </a:rPr>
              <a:t>value</a:t>
            </a:r>
            <a:r>
              <a:rPr lang="en-IN" sz="2000" spc="95" dirty="0">
                <a:solidFill>
                  <a:srgbClr val="3E3E3E"/>
                </a:solidFill>
                <a:latin typeface="Cambria"/>
                <a:cs typeface="Cambria"/>
              </a:rPr>
              <a:t>s, all the iterations </a:t>
            </a:r>
            <a:r>
              <a:rPr lang="en-IN" sz="2000" spc="85" dirty="0">
                <a:solidFill>
                  <a:srgbClr val="006FC0"/>
                </a:solidFill>
                <a:latin typeface="Cambria"/>
                <a:cs typeface="Cambria"/>
              </a:rPr>
              <a:t>failed</a:t>
            </a:r>
            <a:r>
              <a:rPr sz="2000" spc="11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3E3E3E"/>
                </a:solidFill>
                <a:latin typeface="Cambria"/>
                <a:cs typeface="Cambria"/>
              </a:rPr>
              <a:t>because</a:t>
            </a:r>
            <a:r>
              <a:rPr sz="2000" spc="1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000" spc="-35" dirty="0">
                <a:solidFill>
                  <a:srgbClr val="3E3E3E"/>
                </a:solidFill>
                <a:latin typeface="Cambria"/>
                <a:cs typeface="Cambria"/>
              </a:rPr>
              <a:t>the values are</a:t>
            </a:r>
            <a:r>
              <a:rPr lang="en-IN" sz="20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3E3E3E"/>
                </a:solidFill>
                <a:latin typeface="Cambria"/>
                <a:cs typeface="Cambria"/>
              </a:rPr>
              <a:t>below</a:t>
            </a:r>
            <a:r>
              <a:rPr lang="en-IN" sz="2000" spc="110" dirty="0">
                <a:solidFill>
                  <a:srgbClr val="3E3E3E"/>
                </a:solidFill>
                <a:latin typeface="Cambria"/>
                <a:cs typeface="Cambria"/>
              </a:rPr>
              <a:t> the average APDEX index of</a:t>
            </a:r>
            <a:r>
              <a:rPr sz="20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Cambria"/>
                <a:cs typeface="Cambria"/>
              </a:rPr>
              <a:t>0.85.</a:t>
            </a:r>
            <a:endParaRPr sz="2000" dirty="0">
              <a:latin typeface="Cambria"/>
              <a:cs typeface="Cambria"/>
            </a:endParaRPr>
          </a:p>
          <a:p>
            <a:pPr marL="527685" marR="5080" indent="-515620">
              <a:lnSpc>
                <a:spcPts val="3020"/>
              </a:lnSpc>
              <a:spcBef>
                <a:spcPts val="104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000" spc="125" dirty="0">
                <a:solidFill>
                  <a:srgbClr val="3E3E3E"/>
                </a:solidFill>
                <a:latin typeface="Cambria"/>
                <a:cs typeface="Cambria"/>
              </a:rPr>
              <a:t>Average</a:t>
            </a:r>
            <a:r>
              <a:rPr sz="20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Cambria"/>
                <a:cs typeface="Cambria"/>
              </a:rPr>
              <a:t>Response</a:t>
            </a:r>
            <a:r>
              <a:rPr sz="2000" spc="-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000" spc="75" dirty="0">
                <a:solidFill>
                  <a:srgbClr val="3E3E3E"/>
                </a:solidFill>
                <a:latin typeface="Cambria"/>
                <a:cs typeface="Cambria"/>
              </a:rPr>
              <a:t>Times of Iteration1, Iteration2, and Iteration3 are </a:t>
            </a:r>
            <a:r>
              <a:rPr lang="en-IN" sz="2000" spc="75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rPr>
              <a:t>1314ms</a:t>
            </a:r>
            <a:r>
              <a:rPr lang="en-IN" sz="2000" spc="75" dirty="0">
                <a:solidFill>
                  <a:srgbClr val="3E3E3E"/>
                </a:solidFill>
                <a:latin typeface="Cambria"/>
                <a:cs typeface="Cambria"/>
              </a:rPr>
              <a:t>, </a:t>
            </a:r>
            <a:r>
              <a:rPr lang="en-IN" sz="2000" spc="75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rPr>
              <a:t>642ms</a:t>
            </a:r>
            <a:r>
              <a:rPr lang="en-IN" sz="2000" spc="75" dirty="0">
                <a:solidFill>
                  <a:srgbClr val="3E3E3E"/>
                </a:solidFill>
                <a:latin typeface="Cambria"/>
                <a:cs typeface="Cambria"/>
              </a:rPr>
              <a:t>, and </a:t>
            </a:r>
            <a:r>
              <a:rPr lang="en-IN" sz="2000" spc="75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rPr>
              <a:t>640ms</a:t>
            </a:r>
            <a:r>
              <a:rPr lang="en-IN" sz="2000" spc="75" dirty="0">
                <a:solidFill>
                  <a:srgbClr val="3E3E3E"/>
                </a:solidFill>
                <a:latin typeface="Cambria"/>
                <a:cs typeface="Cambria"/>
              </a:rPr>
              <a:t> respectively.</a:t>
            </a:r>
            <a:endParaRPr sz="2000" dirty="0">
              <a:latin typeface="Cambria"/>
              <a:cs typeface="Cambria"/>
            </a:endParaRPr>
          </a:p>
          <a:p>
            <a:pPr marL="527685" marR="429259" indent="-515620">
              <a:lnSpc>
                <a:spcPts val="3030"/>
              </a:lnSpc>
              <a:spcBef>
                <a:spcPts val="994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000" spc="90" dirty="0">
                <a:solidFill>
                  <a:srgbClr val="3E3E3E"/>
                </a:solidFill>
                <a:latin typeface="Cambria"/>
                <a:cs typeface="Cambria"/>
              </a:rPr>
              <a:t>Main</a:t>
            </a:r>
            <a:r>
              <a:rPr sz="20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000" spc="114" dirty="0">
                <a:solidFill>
                  <a:srgbClr val="3E3E3E"/>
                </a:solidFill>
                <a:latin typeface="Cambria"/>
                <a:cs typeface="Cambria"/>
              </a:rPr>
              <a:t>processes</a:t>
            </a:r>
            <a:r>
              <a:rPr sz="20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Cambria"/>
                <a:cs typeface="Cambria"/>
              </a:rPr>
              <a:t>affected</a:t>
            </a:r>
            <a:r>
              <a:rPr sz="20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Cambria"/>
                <a:cs typeface="Cambria"/>
              </a:rPr>
              <a:t>response</a:t>
            </a:r>
            <a:r>
              <a:rPr sz="20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Cambria"/>
                <a:cs typeface="Cambria"/>
              </a:rPr>
              <a:t>time </a:t>
            </a:r>
            <a:r>
              <a:rPr sz="2000" spc="-6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Cambria"/>
                <a:cs typeface="Cambria"/>
              </a:rPr>
              <a:t>are:</a:t>
            </a:r>
            <a:endParaRPr sz="2000" dirty="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85"/>
              </a:spcBef>
            </a:pPr>
            <a:r>
              <a:rPr spc="35" dirty="0">
                <a:solidFill>
                  <a:srgbClr val="EAB100"/>
                </a:solidFill>
                <a:latin typeface="Cambria"/>
                <a:cs typeface="Cambria"/>
              </a:rPr>
              <a:t>a</a:t>
            </a:r>
            <a:r>
              <a:rPr spc="35" dirty="0">
                <a:solidFill>
                  <a:srgbClr val="EAB100"/>
                </a:solidFill>
                <a:cs typeface="Cambria"/>
              </a:rPr>
              <a:t>)</a:t>
            </a:r>
            <a:r>
              <a:rPr lang="en-IN" b="0" i="0" dirty="0">
                <a:solidFill>
                  <a:srgbClr val="3D3D3D"/>
                </a:solidFill>
                <a:effectLst/>
              </a:rPr>
              <a:t> Too Many Requests</a:t>
            </a:r>
            <a:endParaRPr dirty="0"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pc="105" dirty="0">
                <a:solidFill>
                  <a:srgbClr val="EAB100"/>
                </a:solidFill>
                <a:cs typeface="Cambria"/>
              </a:rPr>
              <a:t>b)</a:t>
            </a:r>
            <a:r>
              <a:rPr lang="en-IN" spc="105" dirty="0">
                <a:solidFill>
                  <a:srgbClr val="EAB100"/>
                </a:solidFill>
                <a:cs typeface="Cambria"/>
              </a:rPr>
              <a:t> </a:t>
            </a:r>
            <a:r>
              <a:rPr lang="en-IN" b="0" i="0" dirty="0">
                <a:solidFill>
                  <a:srgbClr val="3D3D3D"/>
                </a:solidFill>
                <a:effectLst/>
              </a:rPr>
              <a:t>Internal Server Error</a:t>
            </a:r>
            <a:endParaRPr dirty="0"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772413"/>
            <a:ext cx="32537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425" dirty="0">
                <a:solidFill>
                  <a:srgbClr val="00184B"/>
                </a:solidFill>
                <a:latin typeface="Cambria"/>
                <a:cs typeface="Cambria"/>
              </a:rPr>
              <a:t>CONTENTS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1650327"/>
            <a:ext cx="5788025" cy="313226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6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150" dirty="0">
                <a:solidFill>
                  <a:srgbClr val="3E3E3E"/>
                </a:solidFill>
                <a:latin typeface="Cambria"/>
                <a:cs typeface="Cambria"/>
              </a:rPr>
              <a:t>Objective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170" dirty="0">
                <a:solidFill>
                  <a:srgbClr val="3E3E3E"/>
                </a:solidFill>
                <a:latin typeface="Cambria"/>
                <a:cs typeface="Cambria"/>
              </a:rPr>
              <a:t>Scope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114" dirty="0">
                <a:solidFill>
                  <a:srgbClr val="3E3E3E"/>
                </a:solidFill>
                <a:latin typeface="Cambria"/>
                <a:cs typeface="Cambria"/>
              </a:rPr>
              <a:t>Observations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60" dirty="0">
                <a:solidFill>
                  <a:srgbClr val="3E3E3E"/>
                </a:solidFill>
                <a:latin typeface="Cambria"/>
                <a:cs typeface="Cambria"/>
              </a:rPr>
              <a:t>Evaluation </a:t>
            </a:r>
            <a:r>
              <a:rPr sz="2800" spc="120" dirty="0">
                <a:solidFill>
                  <a:srgbClr val="3E3E3E"/>
                </a:solidFill>
                <a:latin typeface="Cambria"/>
                <a:cs typeface="Cambria"/>
              </a:rPr>
              <a:t>Criteria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45" dirty="0">
                <a:solidFill>
                  <a:srgbClr val="3E3E3E"/>
                </a:solidFill>
                <a:latin typeface="Cambria"/>
                <a:cs typeface="Cambria"/>
              </a:rPr>
              <a:t>Results</a:t>
            </a:r>
            <a:endParaRPr sz="2800" dirty="0">
              <a:latin typeface="Cambria"/>
              <a:cs typeface="Cambria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105" dirty="0">
                <a:solidFill>
                  <a:srgbClr val="3E3E3E"/>
                </a:solidFill>
                <a:latin typeface="Cambria"/>
                <a:cs typeface="Cambria"/>
              </a:rPr>
              <a:t>Findings</a:t>
            </a:r>
            <a:r>
              <a:rPr sz="28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14" dirty="0">
                <a:solidFill>
                  <a:srgbClr val="3E3E3E"/>
                </a:solidFill>
                <a:latin typeface="Cambria"/>
                <a:cs typeface="Cambria"/>
              </a:rPr>
              <a:t>and</a:t>
            </a:r>
            <a:r>
              <a:rPr sz="28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Recommendations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12198350" cy="6261735"/>
            <a:chOff x="-3175" y="0"/>
            <a:chExt cx="12198350" cy="6261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20" y="861060"/>
              <a:ext cx="4427220" cy="51374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46832" y="2221992"/>
              <a:ext cx="2078989" cy="2414270"/>
            </a:xfrm>
            <a:custGeom>
              <a:avLst/>
              <a:gdLst/>
              <a:ahLst/>
              <a:cxnLst/>
              <a:rect l="l" t="t" r="r" b="b"/>
              <a:pathLst>
                <a:path w="2078989" h="2414270">
                  <a:moveTo>
                    <a:pt x="1039368" y="0"/>
                  </a:moveTo>
                  <a:lnTo>
                    <a:pt x="0" y="519684"/>
                  </a:lnTo>
                  <a:lnTo>
                    <a:pt x="0" y="1894332"/>
                  </a:lnTo>
                  <a:lnTo>
                    <a:pt x="1039368" y="2414016"/>
                  </a:lnTo>
                  <a:lnTo>
                    <a:pt x="2078735" y="1894332"/>
                  </a:lnTo>
                  <a:lnTo>
                    <a:pt x="2078735" y="519684"/>
                  </a:lnTo>
                  <a:lnTo>
                    <a:pt x="1039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91503" y="2581148"/>
            <a:ext cx="548767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270" dirty="0">
                <a:solidFill>
                  <a:srgbClr val="00184B"/>
                </a:solidFill>
                <a:latin typeface="Cambria"/>
                <a:cs typeface="Cambria"/>
              </a:rPr>
              <a:t>OBSERVATION </a:t>
            </a:r>
            <a:r>
              <a:rPr sz="4000" b="1" spc="240" dirty="0">
                <a:solidFill>
                  <a:srgbClr val="00184B"/>
                </a:solidFill>
                <a:latin typeface="Cambria"/>
                <a:cs typeface="Cambria"/>
              </a:rPr>
              <a:t>&amp; </a:t>
            </a:r>
            <a:r>
              <a:rPr sz="4000" b="1" spc="24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000" b="1" spc="535" dirty="0">
                <a:solidFill>
                  <a:srgbClr val="00184B"/>
                </a:solidFill>
                <a:latin typeface="Cambria"/>
                <a:cs typeface="Cambria"/>
              </a:rPr>
              <a:t>RECO</a:t>
            </a:r>
            <a:r>
              <a:rPr sz="4000" b="1" spc="705" dirty="0">
                <a:solidFill>
                  <a:srgbClr val="00184B"/>
                </a:solidFill>
                <a:latin typeface="Cambria"/>
                <a:cs typeface="Cambria"/>
              </a:rPr>
              <a:t>M</a:t>
            </a:r>
            <a:r>
              <a:rPr sz="4000" b="1" spc="525" dirty="0">
                <a:solidFill>
                  <a:srgbClr val="00184B"/>
                </a:solidFill>
                <a:latin typeface="Cambria"/>
                <a:cs typeface="Cambria"/>
              </a:rPr>
              <a:t>MEN</a:t>
            </a:r>
            <a:r>
              <a:rPr sz="4000" b="1" spc="254" dirty="0">
                <a:solidFill>
                  <a:srgbClr val="00184B"/>
                </a:solidFill>
                <a:latin typeface="Cambria"/>
                <a:cs typeface="Cambria"/>
              </a:rPr>
              <a:t>D</a:t>
            </a:r>
            <a:r>
              <a:rPr sz="4000" b="1" spc="60" dirty="0">
                <a:solidFill>
                  <a:srgbClr val="00184B"/>
                </a:solidFill>
                <a:latin typeface="Cambria"/>
                <a:cs typeface="Cambria"/>
              </a:rPr>
              <a:t>A</a:t>
            </a:r>
            <a:r>
              <a:rPr sz="4000" b="1" spc="320" dirty="0">
                <a:solidFill>
                  <a:srgbClr val="00184B"/>
                </a:solidFill>
                <a:latin typeface="Cambria"/>
                <a:cs typeface="Cambria"/>
              </a:rPr>
              <a:t>TI</a:t>
            </a:r>
            <a:r>
              <a:rPr sz="4000" b="1" spc="434" dirty="0">
                <a:solidFill>
                  <a:srgbClr val="00184B"/>
                </a:solidFill>
                <a:latin typeface="Cambria"/>
                <a:cs typeface="Cambria"/>
              </a:rPr>
              <a:t>O</a:t>
            </a:r>
            <a:r>
              <a:rPr sz="4000" b="1" spc="445" dirty="0">
                <a:solidFill>
                  <a:srgbClr val="00184B"/>
                </a:solidFill>
                <a:latin typeface="Cambria"/>
                <a:cs typeface="Cambria"/>
              </a:rPr>
              <a:t>N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609600"/>
            <a:ext cx="7069455" cy="468141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385"/>
              </a:spcBef>
            </a:pPr>
            <a:r>
              <a:rPr sz="4400" b="1" spc="185" dirty="0">
                <a:solidFill>
                  <a:srgbClr val="00184B"/>
                </a:solidFill>
                <a:latin typeface="Cambria"/>
                <a:cs typeface="Cambria"/>
              </a:rPr>
              <a:t>Recommendations</a:t>
            </a:r>
            <a:endParaRPr lang="en-IN" sz="4400" b="1" spc="185" dirty="0">
              <a:solidFill>
                <a:srgbClr val="00184B"/>
              </a:solidFill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US" sz="2400" spc="-2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Review</a:t>
            </a:r>
            <a:r>
              <a:rPr lang="en-US" sz="2400" spc="-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spc="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capacity</a:t>
            </a:r>
            <a:r>
              <a:rPr lang="en-US" sz="2400" spc="-2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400" spc="-1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spc="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servers.</a:t>
            </a:r>
          </a:p>
          <a:p>
            <a:pPr marL="469900" indent="-457200"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16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lang="en-IN" sz="2400" spc="7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spc="1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infra</a:t>
            </a:r>
            <a:r>
              <a:rPr lang="en-IN" sz="2400" spc="6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spc="8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resources</a:t>
            </a:r>
            <a:endParaRPr lang="en-IN" sz="24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US" sz="2400" spc="5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en-US" sz="2400" spc="24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Cycle </a:t>
            </a:r>
            <a:r>
              <a:rPr lang="en-US" sz="2400" spc="-3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sz="2400" spc="114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lang="en-US" sz="2400" spc="2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400" spc="114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spc="-60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8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repeat the </a:t>
            </a:r>
            <a:r>
              <a:rPr lang="en-US" sz="2400" spc="2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400" spc="4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400" spc="3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Iteration </a:t>
            </a:r>
            <a:r>
              <a:rPr lang="en-US" sz="2400" spc="10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1, </a:t>
            </a:r>
            <a:r>
              <a:rPr lang="en-US" sz="2400" spc="-3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2, </a:t>
            </a:r>
            <a:r>
              <a:rPr lang="en-US" sz="2400" spc="114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spc="-3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sz="2400" spc="4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sz="2400" spc="-60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6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tuning</a:t>
            </a:r>
            <a:r>
              <a:rPr lang="en-US" sz="2400" spc="8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1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en-US" sz="2400" spc="8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400" spc="9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n-US" sz="2400" spc="8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114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spc="8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1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infra</a:t>
            </a:r>
            <a:endParaRPr lang="en-IN" sz="24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US" sz="2400" spc="-2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the</a:t>
            </a:r>
            <a:r>
              <a:rPr lang="en-US" sz="2400" spc="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App</a:t>
            </a:r>
            <a:r>
              <a:rPr lang="en-US" sz="2400" spc="2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spc="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en-US" sz="2400" spc="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2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easily</a:t>
            </a:r>
            <a:r>
              <a:rPr lang="en-US" sz="240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en-US" sz="2400" spc="2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spc="-1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isolate</a:t>
            </a:r>
            <a:r>
              <a:rPr lang="en-US" sz="2400" spc="-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spc="5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0" dirty="0">
                <a:solidFill>
                  <a:srgbClr val="3E3E3E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issues.</a:t>
            </a:r>
          </a:p>
          <a:p>
            <a:pPr marL="527685" marR="299720" indent="-515620" algn="just">
              <a:lnSpc>
                <a:spcPts val="3020"/>
              </a:lnSpc>
              <a:spcBef>
                <a:spcPts val="1050"/>
              </a:spcBef>
              <a:buClr>
                <a:srgbClr val="EAB100"/>
              </a:buClr>
              <a:buAutoNum type="arabicParenR"/>
              <a:tabLst>
                <a:tab pos="528320" algn="l"/>
              </a:tabLst>
            </a:pP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7781" y="-7856"/>
            <a:ext cx="558850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105" y="1062355"/>
            <a:ext cx="517540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45" dirty="0">
                <a:solidFill>
                  <a:srgbClr val="00184B"/>
                </a:solidFill>
                <a:latin typeface="Cambria"/>
                <a:cs typeface="Cambria"/>
              </a:rPr>
              <a:t>Recommen</a:t>
            </a:r>
            <a:r>
              <a:rPr sz="4400" b="1" spc="210" dirty="0">
                <a:solidFill>
                  <a:srgbClr val="00184B"/>
                </a:solidFill>
                <a:latin typeface="Cambria"/>
                <a:cs typeface="Cambria"/>
              </a:rPr>
              <a:t>d</a:t>
            </a:r>
            <a:r>
              <a:rPr sz="4400" b="1" spc="80" dirty="0">
                <a:solidFill>
                  <a:srgbClr val="00184B"/>
                </a:solidFill>
                <a:latin typeface="Cambria"/>
                <a:cs typeface="Cambria"/>
              </a:rPr>
              <a:t>ation</a:t>
            </a:r>
            <a:r>
              <a:rPr lang="en-IN" sz="4400" b="1" spc="80" dirty="0">
                <a:solidFill>
                  <a:srgbClr val="00184B"/>
                </a:solidFill>
                <a:latin typeface="Cambria"/>
                <a:cs typeface="Cambria"/>
              </a:rPr>
              <a:t>s</a:t>
            </a:r>
            <a:endParaRPr sz="44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6516" y="1994992"/>
            <a:ext cx="7174230" cy="3028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US" sz="2400" spc="-10" dirty="0">
                <a:solidFill>
                  <a:srgbClr val="3E3E3E"/>
                </a:solidFill>
                <a:latin typeface="Calibri"/>
                <a:cs typeface="Calibri"/>
              </a:rPr>
              <a:t>Identify the root cause of the poor performance.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-10" dirty="0">
                <a:solidFill>
                  <a:srgbClr val="3E3E3E"/>
                </a:solidFill>
                <a:latin typeface="Calibri"/>
                <a:cs typeface="Calibri"/>
              </a:rPr>
              <a:t>Optimize database queries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-10" dirty="0">
                <a:solidFill>
                  <a:srgbClr val="3E3E3E"/>
                </a:solidFill>
                <a:latin typeface="Calibri"/>
                <a:cs typeface="Calibri"/>
              </a:rPr>
              <a:t>Improve server response time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-10" dirty="0">
                <a:solidFill>
                  <a:srgbClr val="3E3E3E"/>
                </a:solidFill>
                <a:latin typeface="Calibri"/>
                <a:cs typeface="Calibri"/>
              </a:rPr>
              <a:t>Optimize code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-10" dirty="0">
                <a:solidFill>
                  <a:srgbClr val="3E3E3E"/>
                </a:solidFill>
                <a:latin typeface="Calibri"/>
                <a:cs typeface="Calibri"/>
              </a:rPr>
              <a:t>Reduce network latency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-10" dirty="0">
                <a:solidFill>
                  <a:srgbClr val="3E3E3E"/>
                </a:solidFill>
                <a:latin typeface="Calibri"/>
                <a:cs typeface="Calibri"/>
              </a:rPr>
              <a:t>Implement caching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IN" sz="2400" spc="-10" dirty="0">
                <a:solidFill>
                  <a:srgbClr val="3E3E3E"/>
                </a:solidFill>
                <a:latin typeface="Calibri"/>
                <a:cs typeface="Calibri"/>
              </a:rPr>
              <a:t>Continuously monitor performance</a:t>
            </a: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7905" y="1219200"/>
            <a:ext cx="67214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254" dirty="0">
                <a:solidFill>
                  <a:srgbClr val="00184B"/>
                </a:solidFill>
                <a:latin typeface="Cambria"/>
                <a:cs typeface="Cambria"/>
              </a:rPr>
              <a:t>Summary</a:t>
            </a:r>
            <a:r>
              <a:rPr sz="4400" b="1" spc="114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400" b="1" spc="70" dirty="0">
                <a:solidFill>
                  <a:srgbClr val="00184B"/>
                </a:solidFill>
                <a:latin typeface="Cambria"/>
                <a:cs typeface="Cambria"/>
              </a:rPr>
              <a:t>of</a:t>
            </a:r>
            <a:r>
              <a:rPr sz="4400" b="1" spc="114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400" b="1" spc="155" dirty="0" err="1">
                <a:solidFill>
                  <a:srgbClr val="00184B"/>
                </a:solidFill>
                <a:latin typeface="Cambria"/>
                <a:cs typeface="Cambria"/>
              </a:rPr>
              <a:t>Resul</a:t>
            </a:r>
            <a:r>
              <a:rPr lang="en-IN" sz="4400" b="1" spc="155" dirty="0" err="1">
                <a:solidFill>
                  <a:srgbClr val="00184B"/>
                </a:solidFill>
                <a:latin typeface="Cambria"/>
                <a:cs typeface="Cambria"/>
              </a:rPr>
              <a:t>ts</a:t>
            </a:r>
            <a:endParaRPr sz="44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29770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4A4A4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64887"/>
              </p:ext>
            </p:extLst>
          </p:nvPr>
        </p:nvGraphicFramePr>
        <p:xfrm>
          <a:off x="643085" y="1925321"/>
          <a:ext cx="7510315" cy="2707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0287">
                  <a:extLst>
                    <a:ext uri="{9D8B030D-6E8A-4147-A177-3AD203B41FA5}">
                      <a16:colId xmlns:a16="http://schemas.microsoft.com/office/drawing/2014/main" val="1516095900"/>
                    </a:ext>
                  </a:extLst>
                </a:gridCol>
              </a:tblGrid>
              <a:tr h="8569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7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Evaluation</a:t>
                      </a:r>
                      <a:r>
                        <a:rPr sz="1800" b="1" spc="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114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Criteria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84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2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Iteration1 – 10 users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84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2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Iteration2 – 100 users</a:t>
                      </a:r>
                      <a:endParaRPr lang="en-IN"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84B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spc="2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Iteration 3 – 500 users</a:t>
                      </a:r>
                      <a:endParaRPr lang="en-IN" sz="1800" dirty="0">
                        <a:latin typeface="Cambria"/>
                        <a:cs typeface="Cambria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8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135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APDEX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0.</a:t>
                      </a:r>
                      <a:r>
                        <a:rPr lang="en-IN" sz="18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621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0.</a:t>
                      </a:r>
                      <a:r>
                        <a:rPr lang="en-IN" sz="18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220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0.</a:t>
                      </a:r>
                      <a:r>
                        <a:rPr lang="en-IN" sz="18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169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32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110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Average</a:t>
                      </a:r>
                      <a:r>
                        <a:rPr sz="1800" spc="55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100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Response</a:t>
                      </a:r>
                      <a:r>
                        <a:rPr sz="1800" spc="-65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65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Time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-5" dirty="0">
                          <a:solidFill>
                            <a:srgbClr val="00AF50"/>
                          </a:solidFill>
                          <a:latin typeface="Cambria"/>
                          <a:cs typeface="Cambria"/>
                        </a:rPr>
                        <a:t>1.3</a:t>
                      </a:r>
                      <a:r>
                        <a:rPr sz="1800" b="1" spc="45" dirty="0">
                          <a:solidFill>
                            <a:srgbClr val="00AF5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90" dirty="0">
                          <a:solidFill>
                            <a:srgbClr val="00AF50"/>
                          </a:solidFill>
                          <a:latin typeface="Cambria"/>
                          <a:cs typeface="Cambria"/>
                        </a:rPr>
                        <a:t>second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0.642</a:t>
                      </a:r>
                      <a:r>
                        <a:rPr sz="1800" b="1" spc="4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9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second</a:t>
                      </a:r>
                      <a:endParaRPr sz="1800" dirty="0">
                        <a:solidFill>
                          <a:srgbClr val="FF0000"/>
                        </a:solidFill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0.640</a:t>
                      </a:r>
                      <a:r>
                        <a:rPr sz="1800" b="1" spc="4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9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second</a:t>
                      </a:r>
                      <a:endParaRPr sz="1800" dirty="0">
                        <a:solidFill>
                          <a:srgbClr val="FF0000"/>
                        </a:solidFill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35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Error </a:t>
                      </a:r>
                      <a:r>
                        <a:rPr sz="1800" spc="40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rate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30" dirty="0">
                          <a:solidFill>
                            <a:srgbClr val="00AF50"/>
                          </a:solidFill>
                          <a:latin typeface="Cambria"/>
                          <a:cs typeface="Cambria"/>
                        </a:rPr>
                        <a:t>0.</a:t>
                      </a:r>
                      <a:r>
                        <a:rPr lang="en-IN" sz="1800" b="1" spc="-30" dirty="0">
                          <a:solidFill>
                            <a:srgbClr val="00AF50"/>
                          </a:solidFill>
                          <a:latin typeface="Cambria"/>
                          <a:cs typeface="Cambria"/>
                        </a:rPr>
                        <a:t>76</a:t>
                      </a:r>
                      <a:r>
                        <a:rPr sz="1800" b="1" spc="-30" dirty="0">
                          <a:solidFill>
                            <a:srgbClr val="00AF5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55.76</a:t>
                      </a:r>
                      <a:r>
                        <a:rPr sz="18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800" dirty="0">
                        <a:solidFill>
                          <a:srgbClr val="FF0000"/>
                        </a:solidFill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18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64.16</a:t>
                      </a:r>
                      <a:r>
                        <a:rPr sz="18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%</a:t>
                      </a:r>
                      <a:endParaRPr sz="1800" dirty="0">
                        <a:solidFill>
                          <a:srgbClr val="FF0000"/>
                        </a:solidFill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85" dirty="0">
                          <a:solidFill>
                            <a:srgbClr val="3E3E3E"/>
                          </a:solidFill>
                          <a:latin typeface="Cambria"/>
                          <a:cs typeface="Cambria"/>
                        </a:rPr>
                        <a:t>Result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IN" sz="2000" b="1" spc="170" dirty="0">
                          <a:solidFill>
                            <a:srgbClr val="00B050"/>
                          </a:solidFill>
                          <a:latin typeface="Cambria"/>
                          <a:cs typeface="Cambria"/>
                        </a:rPr>
                        <a:t>Passed</a:t>
                      </a:r>
                      <a:endParaRPr sz="2000" dirty="0">
                        <a:solidFill>
                          <a:srgbClr val="00B050"/>
                        </a:solidFill>
                        <a:latin typeface="Cambria"/>
                        <a:cs typeface="Cambria"/>
                      </a:endParaRPr>
                    </a:p>
                  </a:txBody>
                  <a:tcPr marL="0" marR="0" marT="3619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IN" sz="2000" b="1" spc="17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FAILED</a:t>
                      </a:r>
                      <a:endParaRPr lang="en-IN" sz="2000" dirty="0">
                        <a:latin typeface="Cambria"/>
                        <a:cs typeface="Cambria"/>
                      </a:endParaRPr>
                    </a:p>
                  </a:txBody>
                  <a:tcPr marL="0" marR="0" marT="3619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b="1" spc="17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FAILED</a:t>
                      </a:r>
                      <a:endParaRPr sz="2000" dirty="0">
                        <a:latin typeface="Cambria"/>
                        <a:cs typeface="Cambria"/>
                      </a:endParaRPr>
                    </a:p>
                  </a:txBody>
                  <a:tcPr marL="0" marR="0" marT="3619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0"/>
            <a:ext cx="12191492" cy="5998464"/>
            <a:chOff x="0" y="0"/>
            <a:chExt cx="12191492" cy="5998464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0625455" cy="5404485"/>
            </a:xfrm>
            <a:custGeom>
              <a:avLst/>
              <a:gdLst/>
              <a:ahLst/>
              <a:cxnLst/>
              <a:rect l="l" t="t" r="r" b="b"/>
              <a:pathLst>
                <a:path w="10625455" h="5404485">
                  <a:moveTo>
                    <a:pt x="10625328" y="0"/>
                  </a:moveTo>
                  <a:lnTo>
                    <a:pt x="0" y="0"/>
                  </a:lnTo>
                  <a:lnTo>
                    <a:pt x="0" y="5404104"/>
                  </a:lnTo>
                  <a:lnTo>
                    <a:pt x="106253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6031230" cy="3004820"/>
            </a:xfrm>
            <a:custGeom>
              <a:avLst/>
              <a:gdLst/>
              <a:ahLst/>
              <a:cxnLst/>
              <a:rect l="l" t="t" r="r" b="b"/>
              <a:pathLst>
                <a:path w="6031230" h="3004820">
                  <a:moveTo>
                    <a:pt x="0" y="3004439"/>
                  </a:moveTo>
                  <a:lnTo>
                    <a:pt x="6030722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03792" y="3924299"/>
              <a:ext cx="3187700" cy="1689100"/>
            </a:xfrm>
            <a:custGeom>
              <a:avLst/>
              <a:gdLst/>
              <a:ahLst/>
              <a:cxnLst/>
              <a:rect l="l" t="t" r="r" b="b"/>
              <a:pathLst>
                <a:path w="3187700" h="1689100">
                  <a:moveTo>
                    <a:pt x="0" y="1689100"/>
                  </a:moveTo>
                  <a:lnTo>
                    <a:pt x="3187700" y="0"/>
                  </a:lnTo>
                </a:path>
              </a:pathLst>
            </a:custGeom>
            <a:ln w="6096">
              <a:solidFill>
                <a:srgbClr val="EA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700016"/>
              <a:ext cx="1901825" cy="991869"/>
            </a:xfrm>
            <a:custGeom>
              <a:avLst/>
              <a:gdLst/>
              <a:ahLst/>
              <a:cxnLst/>
              <a:rect l="l" t="t" r="r" b="b"/>
              <a:pathLst>
                <a:path w="1901825" h="991870">
                  <a:moveTo>
                    <a:pt x="0" y="991515"/>
                  </a:moveTo>
                  <a:lnTo>
                    <a:pt x="1901444" y="0"/>
                  </a:lnTo>
                </a:path>
              </a:pathLst>
            </a:custGeom>
            <a:ln w="6096">
              <a:solidFill>
                <a:srgbClr val="0018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019" y="861060"/>
              <a:ext cx="4427220" cy="51374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46831" y="2221991"/>
              <a:ext cx="2078989" cy="2414270"/>
            </a:xfrm>
            <a:custGeom>
              <a:avLst/>
              <a:gdLst/>
              <a:ahLst/>
              <a:cxnLst/>
              <a:rect l="l" t="t" r="r" b="b"/>
              <a:pathLst>
                <a:path w="2078989" h="2414270">
                  <a:moveTo>
                    <a:pt x="1039368" y="0"/>
                  </a:moveTo>
                  <a:lnTo>
                    <a:pt x="0" y="519684"/>
                  </a:lnTo>
                  <a:lnTo>
                    <a:pt x="0" y="1894332"/>
                  </a:lnTo>
                  <a:lnTo>
                    <a:pt x="1039368" y="2414016"/>
                  </a:lnTo>
                  <a:lnTo>
                    <a:pt x="2078735" y="1894332"/>
                  </a:lnTo>
                  <a:lnTo>
                    <a:pt x="2078735" y="519684"/>
                  </a:lnTo>
                  <a:lnTo>
                    <a:pt x="1039368" y="0"/>
                  </a:lnTo>
                  <a:close/>
                </a:path>
              </a:pathLst>
            </a:custGeom>
            <a:solidFill>
              <a:srgbClr val="0018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55409" y="2751836"/>
            <a:ext cx="29781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60" dirty="0">
                <a:solidFill>
                  <a:srgbClr val="00184B"/>
                </a:solidFill>
                <a:latin typeface="Cambria"/>
                <a:cs typeface="Cambria"/>
              </a:rPr>
              <a:t>Thank</a:t>
            </a:r>
            <a:r>
              <a:rPr sz="4300" b="1" spc="-395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300" b="1" spc="-140" dirty="0">
                <a:solidFill>
                  <a:srgbClr val="00184B"/>
                </a:solidFill>
                <a:latin typeface="Cambria"/>
                <a:cs typeface="Cambria"/>
              </a:rPr>
              <a:t>Y</a:t>
            </a:r>
            <a:r>
              <a:rPr sz="4300" b="1" spc="210" dirty="0">
                <a:solidFill>
                  <a:srgbClr val="00184B"/>
                </a:solidFill>
                <a:latin typeface="Cambria"/>
                <a:cs typeface="Cambria"/>
              </a:rPr>
              <a:t>ou.</a:t>
            </a:r>
            <a:endParaRPr sz="43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19" y="861060"/>
            <a:ext cx="4427220" cy="5137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63461" y="3138627"/>
            <a:ext cx="3957320" cy="144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65" dirty="0">
                <a:solidFill>
                  <a:srgbClr val="00184B"/>
                </a:solidFill>
                <a:latin typeface="Cambria"/>
                <a:cs typeface="Cambria"/>
              </a:rPr>
              <a:t>OBJECTIVE</a:t>
            </a:r>
            <a:endParaRPr sz="4000" dirty="0">
              <a:latin typeface="Cambria"/>
              <a:cs typeface="Cambria"/>
            </a:endParaRPr>
          </a:p>
          <a:p>
            <a:pPr marL="114935">
              <a:lnSpc>
                <a:spcPct val="100000"/>
              </a:lnSpc>
              <a:spcBef>
                <a:spcPts val="3020"/>
              </a:spcBef>
              <a:tabLst>
                <a:tab pos="1248410" algn="l"/>
                <a:tab pos="1918970" algn="l"/>
                <a:tab pos="2966085" algn="l"/>
                <a:tab pos="3480435" algn="l"/>
              </a:tabLst>
            </a:pPr>
            <a:r>
              <a:rPr sz="2800" spc="509" dirty="0">
                <a:solidFill>
                  <a:srgbClr val="004067"/>
                </a:solidFill>
                <a:latin typeface="Cambria"/>
                <a:cs typeface="Cambria"/>
              </a:rPr>
              <a:t>W</a:t>
            </a:r>
            <a:r>
              <a:rPr sz="2800" spc="355" dirty="0">
                <a:solidFill>
                  <a:srgbClr val="004067"/>
                </a:solidFill>
                <a:latin typeface="Cambria"/>
                <a:cs typeface="Cambria"/>
              </a:rPr>
              <a:t>h</a:t>
            </a:r>
            <a:r>
              <a:rPr sz="2800" spc="409" dirty="0">
                <a:solidFill>
                  <a:srgbClr val="004067"/>
                </a:solidFill>
                <a:latin typeface="Cambria"/>
                <a:cs typeface="Cambria"/>
              </a:rPr>
              <a:t>a</a:t>
            </a:r>
            <a:r>
              <a:rPr sz="2800" spc="-105" dirty="0">
                <a:solidFill>
                  <a:srgbClr val="004067"/>
                </a:solidFill>
                <a:latin typeface="Cambria"/>
                <a:cs typeface="Cambria"/>
              </a:rPr>
              <a:t>t</a:t>
            </a:r>
            <a:r>
              <a:rPr sz="2800" dirty="0">
                <a:solidFill>
                  <a:srgbClr val="004067"/>
                </a:solidFill>
                <a:latin typeface="Cambria"/>
                <a:cs typeface="Cambria"/>
              </a:rPr>
              <a:t>	</a:t>
            </a:r>
            <a:r>
              <a:rPr sz="2800" spc="210" dirty="0">
                <a:solidFill>
                  <a:srgbClr val="004067"/>
                </a:solidFill>
                <a:latin typeface="Cambria"/>
                <a:cs typeface="Cambria"/>
              </a:rPr>
              <a:t>w</a:t>
            </a:r>
            <a:r>
              <a:rPr sz="2800" spc="235" dirty="0">
                <a:solidFill>
                  <a:srgbClr val="004067"/>
                </a:solidFill>
                <a:latin typeface="Cambria"/>
                <a:cs typeface="Cambria"/>
              </a:rPr>
              <a:t>e</a:t>
            </a:r>
            <a:r>
              <a:rPr sz="2800" dirty="0">
                <a:solidFill>
                  <a:srgbClr val="004067"/>
                </a:solidFill>
                <a:latin typeface="Cambria"/>
                <a:cs typeface="Cambria"/>
              </a:rPr>
              <a:t>	</a:t>
            </a:r>
            <a:r>
              <a:rPr sz="2800" spc="235" dirty="0">
                <a:solidFill>
                  <a:srgbClr val="004067"/>
                </a:solidFill>
                <a:latin typeface="Cambria"/>
                <a:cs typeface="Cambria"/>
              </a:rPr>
              <a:t>w</a:t>
            </a:r>
            <a:r>
              <a:rPr sz="2800" spc="409" dirty="0">
                <a:solidFill>
                  <a:srgbClr val="004067"/>
                </a:solidFill>
                <a:latin typeface="Cambria"/>
                <a:cs typeface="Cambria"/>
              </a:rPr>
              <a:t>a</a:t>
            </a:r>
            <a:r>
              <a:rPr sz="2800" spc="340" dirty="0">
                <a:solidFill>
                  <a:srgbClr val="004067"/>
                </a:solidFill>
                <a:latin typeface="Cambria"/>
                <a:cs typeface="Cambria"/>
              </a:rPr>
              <a:t>n</a:t>
            </a:r>
            <a:r>
              <a:rPr sz="2800" spc="-105" dirty="0">
                <a:solidFill>
                  <a:srgbClr val="004067"/>
                </a:solidFill>
                <a:latin typeface="Cambria"/>
                <a:cs typeface="Cambria"/>
              </a:rPr>
              <a:t>t</a:t>
            </a:r>
            <a:r>
              <a:rPr sz="2800" dirty="0">
                <a:solidFill>
                  <a:srgbClr val="004067"/>
                </a:solidFill>
                <a:latin typeface="Cambria"/>
                <a:cs typeface="Cambria"/>
              </a:rPr>
              <a:t>	</a:t>
            </a:r>
            <a:r>
              <a:rPr sz="2800" spc="185" dirty="0">
                <a:solidFill>
                  <a:srgbClr val="004067"/>
                </a:solidFill>
                <a:latin typeface="Cambria"/>
                <a:cs typeface="Cambria"/>
              </a:rPr>
              <a:t>t</a:t>
            </a:r>
            <a:r>
              <a:rPr sz="2800" spc="114" dirty="0">
                <a:solidFill>
                  <a:srgbClr val="004067"/>
                </a:solidFill>
                <a:latin typeface="Cambria"/>
                <a:cs typeface="Cambria"/>
              </a:rPr>
              <a:t>o</a:t>
            </a:r>
            <a:r>
              <a:rPr sz="2800" dirty="0">
                <a:solidFill>
                  <a:srgbClr val="004067"/>
                </a:solidFill>
                <a:latin typeface="Cambria"/>
                <a:cs typeface="Cambria"/>
              </a:rPr>
              <a:t>	</a:t>
            </a:r>
            <a:r>
              <a:rPr sz="2800" spc="490" dirty="0">
                <a:solidFill>
                  <a:srgbClr val="004067"/>
                </a:solidFill>
                <a:latin typeface="Cambria"/>
                <a:cs typeface="Cambria"/>
              </a:rPr>
              <a:t>d</a:t>
            </a:r>
            <a:r>
              <a:rPr sz="2800" spc="114" dirty="0">
                <a:solidFill>
                  <a:srgbClr val="004067"/>
                </a:solidFill>
                <a:latin typeface="Cambria"/>
                <a:cs typeface="Cambria"/>
              </a:rPr>
              <a:t>o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307" y="843788"/>
            <a:ext cx="2703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250" dirty="0">
                <a:solidFill>
                  <a:srgbClr val="00184B"/>
                </a:solidFill>
                <a:latin typeface="Cambria"/>
                <a:cs typeface="Cambria"/>
              </a:rPr>
              <a:t>Objecti</a:t>
            </a:r>
            <a:r>
              <a:rPr sz="4400" spc="65" dirty="0">
                <a:solidFill>
                  <a:srgbClr val="00184B"/>
                </a:solidFill>
                <a:latin typeface="Cambria"/>
                <a:cs typeface="Cambria"/>
              </a:rPr>
              <a:t>v</a:t>
            </a:r>
            <a:r>
              <a:rPr sz="4400" spc="185" dirty="0">
                <a:solidFill>
                  <a:srgbClr val="00184B"/>
                </a:solidFill>
                <a:latin typeface="Cambria"/>
                <a:cs typeface="Cambria"/>
              </a:rPr>
              <a:t>e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5467" y="1938350"/>
            <a:ext cx="10135870" cy="205676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5"/>
              </a:spcBef>
            </a:pPr>
            <a:r>
              <a:rPr sz="3600" spc="-70" dirty="0">
                <a:solidFill>
                  <a:srgbClr val="3E3E3E"/>
                </a:solidFill>
                <a:latin typeface="Cambria"/>
                <a:cs typeface="Cambria"/>
              </a:rPr>
              <a:t>To</a:t>
            </a:r>
            <a:r>
              <a:rPr sz="3600" spc="1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14" dirty="0">
                <a:solidFill>
                  <a:srgbClr val="3E3E3E"/>
                </a:solidFill>
                <a:latin typeface="Cambria"/>
                <a:cs typeface="Cambria"/>
              </a:rPr>
              <a:t>measure</a:t>
            </a:r>
            <a:r>
              <a:rPr sz="3600" spc="1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85" dirty="0">
                <a:solidFill>
                  <a:srgbClr val="3E3E3E"/>
                </a:solidFill>
                <a:latin typeface="Cambria"/>
                <a:cs typeface="Cambria"/>
              </a:rPr>
              <a:t>the</a:t>
            </a:r>
            <a:r>
              <a:rPr sz="3600" spc="10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50" dirty="0">
                <a:solidFill>
                  <a:srgbClr val="3E3E3E"/>
                </a:solidFill>
                <a:latin typeface="Cambria"/>
                <a:cs typeface="Cambria"/>
              </a:rPr>
              <a:t>performance</a:t>
            </a:r>
            <a:r>
              <a:rPr sz="36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55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3600" spc="12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3600" spc="190" dirty="0">
                <a:solidFill>
                  <a:srgbClr val="006FC0"/>
                </a:solidFill>
                <a:latin typeface="Cambria"/>
                <a:cs typeface="Cambria"/>
              </a:rPr>
              <a:t>ICT Job portal</a:t>
            </a:r>
            <a:r>
              <a:rPr sz="3600" spc="9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30" dirty="0">
                <a:solidFill>
                  <a:srgbClr val="3E3E3E"/>
                </a:solidFill>
                <a:latin typeface="Cambria"/>
                <a:cs typeface="Cambria"/>
              </a:rPr>
              <a:t>under </a:t>
            </a:r>
            <a:r>
              <a:rPr sz="3600" spc="-7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60" dirty="0">
                <a:solidFill>
                  <a:srgbClr val="3E3E3E"/>
                </a:solidFill>
                <a:latin typeface="Cambria"/>
                <a:cs typeface="Cambria"/>
              </a:rPr>
              <a:t>predefined</a:t>
            </a:r>
            <a:r>
              <a:rPr sz="36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60" dirty="0">
                <a:solidFill>
                  <a:srgbClr val="3E3E3E"/>
                </a:solidFill>
                <a:latin typeface="Cambria"/>
                <a:cs typeface="Cambria"/>
              </a:rPr>
              <a:t>transaction</a:t>
            </a:r>
            <a:r>
              <a:rPr sz="3600" spc="10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10" dirty="0">
                <a:solidFill>
                  <a:srgbClr val="3E3E3E"/>
                </a:solidFill>
                <a:latin typeface="Cambria"/>
                <a:cs typeface="Cambria"/>
              </a:rPr>
              <a:t>volumes</a:t>
            </a:r>
            <a:r>
              <a:rPr sz="36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20" dirty="0">
                <a:solidFill>
                  <a:srgbClr val="3E3E3E"/>
                </a:solidFill>
                <a:latin typeface="Cambria"/>
                <a:cs typeface="Cambria"/>
              </a:rPr>
              <a:t>from</a:t>
            </a:r>
            <a:r>
              <a:rPr sz="3600" spc="10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40" dirty="0">
                <a:solidFill>
                  <a:srgbClr val="3E3E3E"/>
                </a:solidFill>
                <a:latin typeface="Cambria"/>
                <a:cs typeface="Cambria"/>
              </a:rPr>
              <a:t>end-user </a:t>
            </a:r>
            <a:r>
              <a:rPr sz="3600" spc="14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55" dirty="0">
                <a:solidFill>
                  <a:srgbClr val="3E3E3E"/>
                </a:solidFill>
                <a:latin typeface="Cambria"/>
                <a:cs typeface="Cambria"/>
              </a:rPr>
              <a:t>perspective </a:t>
            </a:r>
            <a:r>
              <a:rPr sz="3600" spc="150" dirty="0">
                <a:solidFill>
                  <a:srgbClr val="3E3E3E"/>
                </a:solidFill>
                <a:latin typeface="Cambria"/>
                <a:cs typeface="Cambria"/>
              </a:rPr>
              <a:t>and </a:t>
            </a:r>
            <a:r>
              <a:rPr sz="3600" spc="35" dirty="0">
                <a:solidFill>
                  <a:srgbClr val="3E3E3E"/>
                </a:solidFill>
                <a:latin typeface="Cambria"/>
                <a:cs typeface="Cambria"/>
              </a:rPr>
              <a:t>test </a:t>
            </a:r>
            <a:r>
              <a:rPr sz="3600" spc="85" dirty="0">
                <a:solidFill>
                  <a:srgbClr val="3E3E3E"/>
                </a:solidFill>
                <a:latin typeface="Cambria"/>
                <a:cs typeface="Cambria"/>
              </a:rPr>
              <a:t>the </a:t>
            </a:r>
            <a:r>
              <a:rPr sz="3600" spc="114" dirty="0">
                <a:solidFill>
                  <a:srgbClr val="3E3E3E"/>
                </a:solidFill>
                <a:latin typeface="Cambria"/>
                <a:cs typeface="Cambria"/>
              </a:rPr>
              <a:t>system </a:t>
            </a:r>
            <a:r>
              <a:rPr sz="3600" spc="60" dirty="0">
                <a:solidFill>
                  <a:srgbClr val="3E3E3E"/>
                </a:solidFill>
                <a:latin typeface="Cambria"/>
                <a:cs typeface="Cambria"/>
              </a:rPr>
              <a:t>for </a:t>
            </a:r>
            <a:r>
              <a:rPr sz="36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14" dirty="0">
                <a:solidFill>
                  <a:srgbClr val="3E3E3E"/>
                </a:solidFill>
                <a:latin typeface="Cambria"/>
                <a:cs typeface="Cambria"/>
              </a:rPr>
              <a:t>responsiveness</a:t>
            </a:r>
            <a:r>
              <a:rPr sz="36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150" dirty="0">
                <a:solidFill>
                  <a:srgbClr val="3E3E3E"/>
                </a:solidFill>
                <a:latin typeface="Cambria"/>
                <a:cs typeface="Cambria"/>
              </a:rPr>
              <a:t>and</a:t>
            </a:r>
            <a:r>
              <a:rPr sz="3600" spc="12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3600" spc="80" dirty="0">
                <a:solidFill>
                  <a:srgbClr val="3E3E3E"/>
                </a:solidFill>
                <a:latin typeface="Cambria"/>
                <a:cs typeface="Cambria"/>
              </a:rPr>
              <a:t>reliability.</a:t>
            </a:r>
            <a:endParaRPr sz="36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19" y="861060"/>
            <a:ext cx="4427220" cy="5137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63461" y="3138627"/>
            <a:ext cx="3135630" cy="144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20" dirty="0">
                <a:solidFill>
                  <a:srgbClr val="00184B"/>
                </a:solidFill>
                <a:latin typeface="Cambria"/>
                <a:cs typeface="Cambria"/>
              </a:rPr>
              <a:t>SCOPE</a:t>
            </a:r>
            <a:endParaRPr sz="4000">
              <a:latin typeface="Cambria"/>
              <a:cs typeface="Cambria"/>
            </a:endParaRPr>
          </a:p>
          <a:p>
            <a:pPr marL="114935">
              <a:lnSpc>
                <a:spcPct val="100000"/>
              </a:lnSpc>
              <a:spcBef>
                <a:spcPts val="3020"/>
              </a:spcBef>
              <a:tabLst>
                <a:tab pos="988694" algn="l"/>
              </a:tabLst>
            </a:pPr>
            <a:r>
              <a:rPr sz="2800" spc="705" dirty="0">
                <a:solidFill>
                  <a:srgbClr val="004067"/>
                </a:solidFill>
                <a:latin typeface="Cambria"/>
                <a:cs typeface="Cambria"/>
              </a:rPr>
              <a:t>O</a:t>
            </a:r>
            <a:r>
              <a:rPr sz="2800" spc="320" dirty="0">
                <a:solidFill>
                  <a:srgbClr val="004067"/>
                </a:solidFill>
                <a:latin typeface="Cambria"/>
                <a:cs typeface="Cambria"/>
              </a:rPr>
              <a:t>u</a:t>
            </a:r>
            <a:r>
              <a:rPr sz="2800" spc="5" dirty="0">
                <a:solidFill>
                  <a:srgbClr val="004067"/>
                </a:solidFill>
                <a:latin typeface="Cambria"/>
                <a:cs typeface="Cambria"/>
              </a:rPr>
              <a:t>r</a:t>
            </a:r>
            <a:r>
              <a:rPr sz="2800" dirty="0">
                <a:solidFill>
                  <a:srgbClr val="004067"/>
                </a:solidFill>
                <a:latin typeface="Cambria"/>
                <a:cs typeface="Cambria"/>
              </a:rPr>
              <a:t>	</a:t>
            </a:r>
            <a:r>
              <a:rPr sz="2800" spc="505" dirty="0">
                <a:solidFill>
                  <a:srgbClr val="004067"/>
                </a:solidFill>
                <a:latin typeface="Cambria"/>
                <a:cs typeface="Cambria"/>
              </a:rPr>
              <a:t>A</a:t>
            </a:r>
            <a:r>
              <a:rPr sz="2800" spc="660" dirty="0">
                <a:solidFill>
                  <a:srgbClr val="004067"/>
                </a:solidFill>
                <a:latin typeface="Cambria"/>
                <a:cs typeface="Cambria"/>
              </a:rPr>
              <a:t>g</a:t>
            </a:r>
            <a:r>
              <a:rPr sz="2800" spc="155" dirty="0">
                <a:solidFill>
                  <a:srgbClr val="004067"/>
                </a:solidFill>
                <a:latin typeface="Cambria"/>
                <a:cs typeface="Cambria"/>
              </a:rPr>
              <a:t>r</a:t>
            </a:r>
            <a:r>
              <a:rPr sz="2800" spc="535" dirty="0">
                <a:solidFill>
                  <a:srgbClr val="004067"/>
                </a:solidFill>
                <a:latin typeface="Cambria"/>
                <a:cs typeface="Cambria"/>
              </a:rPr>
              <a:t>ee</a:t>
            </a:r>
            <a:r>
              <a:rPr sz="2800" spc="385" dirty="0">
                <a:solidFill>
                  <a:srgbClr val="004067"/>
                </a:solidFill>
                <a:latin typeface="Cambria"/>
                <a:cs typeface="Cambria"/>
              </a:rPr>
              <a:t>m</a:t>
            </a:r>
            <a:r>
              <a:rPr sz="2800" spc="535" dirty="0">
                <a:solidFill>
                  <a:srgbClr val="004067"/>
                </a:solidFill>
                <a:latin typeface="Cambria"/>
                <a:cs typeface="Cambria"/>
              </a:rPr>
              <a:t>e</a:t>
            </a:r>
            <a:r>
              <a:rPr sz="2800" spc="340" dirty="0">
                <a:solidFill>
                  <a:srgbClr val="004067"/>
                </a:solidFill>
                <a:latin typeface="Cambria"/>
                <a:cs typeface="Cambria"/>
              </a:rPr>
              <a:t>n</a:t>
            </a:r>
            <a:r>
              <a:rPr sz="2800" spc="-105" dirty="0">
                <a:solidFill>
                  <a:srgbClr val="004067"/>
                </a:solidFill>
                <a:latin typeface="Cambria"/>
                <a:cs typeface="Cambria"/>
              </a:rPr>
              <a:t>t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557530"/>
            <a:ext cx="16287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65" dirty="0">
                <a:solidFill>
                  <a:srgbClr val="00184B"/>
                </a:solidFill>
                <a:latin typeface="Cambria"/>
                <a:cs typeface="Cambria"/>
              </a:rPr>
              <a:t>Scope</a:t>
            </a:r>
            <a:endParaRPr sz="44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595" y="1465834"/>
            <a:ext cx="6612255" cy="452373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7685" marR="1155065" indent="-515620">
              <a:lnSpc>
                <a:spcPts val="3020"/>
              </a:lnSpc>
              <a:spcBef>
                <a:spcPts val="48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400" spc="125" dirty="0">
                <a:solidFill>
                  <a:srgbClr val="3E3E3E"/>
                </a:solidFill>
                <a:latin typeface="Cambria"/>
                <a:cs typeface="Cambria"/>
              </a:rPr>
              <a:t>Number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400" spc="4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Cambria"/>
                <a:cs typeface="Cambria"/>
              </a:rPr>
              <a:t>concurrent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Cambria"/>
                <a:cs typeface="Cambria"/>
              </a:rPr>
              <a:t>user</a:t>
            </a:r>
            <a:r>
              <a:rPr lang="en-IN" sz="2400" spc="85" dirty="0">
                <a:solidFill>
                  <a:srgbClr val="3E3E3E"/>
                </a:solidFill>
                <a:latin typeface="Cambria"/>
                <a:cs typeface="Cambria"/>
              </a:rPr>
              <a:t>s on Iteration1, Iteration2, and Iteration3 are</a:t>
            </a:r>
            <a:r>
              <a:rPr sz="24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400" spc="210" dirty="0">
                <a:solidFill>
                  <a:srgbClr val="006FC0"/>
                </a:solidFill>
                <a:latin typeface="Cambria"/>
                <a:cs typeface="Cambria"/>
              </a:rPr>
              <a:t>10, 100, and 500</a:t>
            </a:r>
            <a:r>
              <a:rPr lang="en-IN" sz="2400" spc="135" dirty="0">
                <a:solidFill>
                  <a:srgbClr val="3E3E3E"/>
                </a:solidFill>
                <a:latin typeface="Cambria"/>
                <a:cs typeface="Cambria"/>
              </a:rPr>
              <a:t> respectively.</a:t>
            </a:r>
            <a:endParaRPr sz="2400" dirty="0">
              <a:latin typeface="Cambria"/>
              <a:cs typeface="Cambria"/>
            </a:endParaRPr>
          </a:p>
          <a:p>
            <a:pPr marL="527685" marR="5080" indent="-515620">
              <a:lnSpc>
                <a:spcPts val="3020"/>
              </a:lnSpc>
              <a:spcBef>
                <a:spcPts val="100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400" spc="114" dirty="0">
                <a:solidFill>
                  <a:srgbClr val="3E3E3E"/>
                </a:solidFill>
                <a:latin typeface="Cambria"/>
                <a:cs typeface="Cambria"/>
              </a:rPr>
              <a:t>Response</a:t>
            </a:r>
            <a:r>
              <a:rPr sz="2400" spc="5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Cambria"/>
                <a:cs typeface="Cambria"/>
              </a:rPr>
              <a:t>time</a:t>
            </a:r>
            <a:r>
              <a:rPr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400" spc="120" dirty="0">
                <a:solidFill>
                  <a:srgbClr val="3E3E3E"/>
                </a:solidFill>
                <a:latin typeface="Cambria"/>
                <a:cs typeface="Cambria"/>
              </a:rPr>
              <a:t>ranges from</a:t>
            </a:r>
            <a:r>
              <a:rPr lang="en-IN" sz="2400" spc="75" dirty="0">
                <a:solidFill>
                  <a:srgbClr val="006FC0"/>
                </a:solidFill>
                <a:latin typeface="Cambria"/>
                <a:cs typeface="Cambria"/>
              </a:rPr>
              <a:t> 850ms to 1000ms. </a:t>
            </a:r>
          </a:p>
          <a:p>
            <a:pPr marL="527685" marR="5080" indent="-515620">
              <a:lnSpc>
                <a:spcPts val="3020"/>
              </a:lnSpc>
              <a:spcBef>
                <a:spcPts val="1005"/>
              </a:spcBef>
              <a:buClr>
                <a:srgbClr val="EAB100"/>
              </a:buClr>
              <a:buFontTx/>
              <a:buAutoNum type="arabicParenR"/>
              <a:tabLst>
                <a:tab pos="527685" algn="l"/>
                <a:tab pos="528320" algn="l"/>
              </a:tabLst>
            </a:pPr>
            <a:r>
              <a:rPr lang="en-US" sz="2400" spc="210" dirty="0">
                <a:solidFill>
                  <a:srgbClr val="006FC0"/>
                </a:solidFill>
                <a:latin typeface="Cambria"/>
                <a:cs typeface="Cambria"/>
              </a:rPr>
              <a:t>6000</a:t>
            </a:r>
            <a:r>
              <a:rPr lang="en-US"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100" dirty="0">
                <a:solidFill>
                  <a:srgbClr val="3E3E3E"/>
                </a:solidFill>
                <a:latin typeface="Cambria"/>
                <a:cs typeface="Cambria"/>
              </a:rPr>
              <a:t>business</a:t>
            </a:r>
            <a:r>
              <a:rPr lang="en-US"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40" dirty="0">
                <a:solidFill>
                  <a:srgbClr val="3E3E3E"/>
                </a:solidFill>
                <a:latin typeface="Cambria"/>
                <a:cs typeface="Cambria"/>
              </a:rPr>
              <a:t>transactions.</a:t>
            </a:r>
            <a:endParaRPr lang="en-US" sz="1600" dirty="0">
              <a:latin typeface="Cambria"/>
              <a:cs typeface="Cambria"/>
            </a:endParaRPr>
          </a:p>
          <a:p>
            <a:pPr marL="527685" marR="5080" indent="-515620">
              <a:lnSpc>
                <a:spcPts val="3020"/>
              </a:lnSpc>
              <a:spcBef>
                <a:spcPts val="1005"/>
              </a:spcBef>
              <a:buClr>
                <a:srgbClr val="EAB100"/>
              </a:buClr>
              <a:buFontTx/>
              <a:buAutoNum type="arabicParenR"/>
              <a:tabLst>
                <a:tab pos="527685" algn="l"/>
                <a:tab pos="528320" algn="l"/>
              </a:tabLst>
            </a:pPr>
            <a:r>
              <a:rPr lang="en-IN" sz="2400" spc="5" dirty="0">
                <a:solidFill>
                  <a:srgbClr val="3E3E3E"/>
                </a:solidFill>
                <a:latin typeface="Cambria"/>
                <a:cs typeface="Cambria"/>
              </a:rPr>
              <a:t>Run</a:t>
            </a:r>
            <a:r>
              <a:rPr lang="en-IN"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400" spc="114" dirty="0">
                <a:solidFill>
                  <a:srgbClr val="3E3E3E"/>
                </a:solidFill>
                <a:latin typeface="Cambria"/>
                <a:cs typeface="Cambria"/>
              </a:rPr>
              <a:t>load</a:t>
            </a:r>
            <a:r>
              <a:rPr lang="en-IN" sz="24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400" spc="20" dirty="0">
                <a:solidFill>
                  <a:srgbClr val="3E3E3E"/>
                </a:solidFill>
                <a:latin typeface="Cambria"/>
                <a:cs typeface="Cambria"/>
              </a:rPr>
              <a:t>test.</a:t>
            </a:r>
            <a:endParaRPr lang="en-IN" sz="2400" dirty="0">
              <a:latin typeface="Cambria"/>
              <a:cs typeface="Cambria"/>
            </a:endParaRPr>
          </a:p>
          <a:p>
            <a:pPr marL="527685" marR="5080" indent="-515620">
              <a:lnSpc>
                <a:spcPts val="3020"/>
              </a:lnSpc>
              <a:spcBef>
                <a:spcPts val="1005"/>
              </a:spcBef>
              <a:buClr>
                <a:srgbClr val="EAB100"/>
              </a:buClr>
              <a:buFontTx/>
              <a:buAutoNum type="arabicParenR"/>
              <a:tabLst>
                <a:tab pos="527685" algn="l"/>
                <a:tab pos="528320" algn="l"/>
              </a:tabLst>
            </a:pPr>
            <a:r>
              <a:rPr lang="en-US" sz="2400" spc="5" dirty="0">
                <a:solidFill>
                  <a:srgbClr val="3E3E3E"/>
                </a:solidFill>
                <a:latin typeface="Cambria"/>
                <a:cs typeface="Cambria"/>
              </a:rPr>
              <a:t>Run</a:t>
            </a:r>
            <a:r>
              <a:rPr lang="en-US"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35" dirty="0">
                <a:solidFill>
                  <a:srgbClr val="3E3E3E"/>
                </a:solidFill>
                <a:latin typeface="Cambria"/>
                <a:cs typeface="Cambria"/>
              </a:rPr>
              <a:t>stress</a:t>
            </a:r>
            <a:r>
              <a:rPr lang="en-US" sz="24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25" dirty="0">
                <a:solidFill>
                  <a:srgbClr val="3E3E3E"/>
                </a:solidFill>
                <a:latin typeface="Cambria"/>
                <a:cs typeface="Cambria"/>
              </a:rPr>
              <a:t>test</a:t>
            </a:r>
            <a:r>
              <a:rPr lang="en-US" sz="2400" spc="9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45" dirty="0">
                <a:solidFill>
                  <a:srgbClr val="3E3E3E"/>
                </a:solidFill>
                <a:latin typeface="Cambria"/>
                <a:cs typeface="Cambria"/>
              </a:rPr>
              <a:t>for</a:t>
            </a:r>
            <a:r>
              <a:rPr lang="en-US" sz="24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210" dirty="0">
                <a:solidFill>
                  <a:srgbClr val="006FC0"/>
                </a:solidFill>
                <a:latin typeface="Cambria"/>
                <a:cs typeface="Cambria"/>
              </a:rPr>
              <a:t>500</a:t>
            </a:r>
            <a:r>
              <a:rPr lang="en-US" sz="2400" spc="13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-6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US" sz="2400" spc="70" dirty="0">
                <a:solidFill>
                  <a:srgbClr val="3E3E3E"/>
                </a:solidFill>
                <a:latin typeface="Cambria"/>
                <a:cs typeface="Cambria"/>
              </a:rPr>
              <a:t>concurrent </a:t>
            </a:r>
            <a:r>
              <a:rPr lang="en-US" sz="2400" spc="85" dirty="0">
                <a:solidFill>
                  <a:srgbClr val="3E3E3E"/>
                </a:solidFill>
                <a:latin typeface="Cambria"/>
                <a:cs typeface="Cambria"/>
              </a:rPr>
              <a:t>user.</a:t>
            </a:r>
            <a:endParaRPr lang="en-US" sz="2400" dirty="0">
              <a:latin typeface="Cambria"/>
              <a:cs typeface="Cambria"/>
            </a:endParaRPr>
          </a:p>
          <a:p>
            <a:pPr marL="12065" marR="5080">
              <a:lnSpc>
                <a:spcPts val="3020"/>
              </a:lnSpc>
              <a:spcBef>
                <a:spcPts val="1005"/>
              </a:spcBef>
              <a:buClr>
                <a:srgbClr val="EAB100"/>
              </a:buClr>
              <a:tabLst>
                <a:tab pos="527685" algn="l"/>
                <a:tab pos="528320" algn="l"/>
              </a:tabLst>
            </a:pPr>
            <a:endParaRPr sz="24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19" y="861060"/>
            <a:ext cx="4427220" cy="5137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63461" y="3138627"/>
            <a:ext cx="4107815" cy="1330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54" dirty="0">
                <a:solidFill>
                  <a:srgbClr val="00184B"/>
                </a:solidFill>
                <a:latin typeface="Cambria"/>
                <a:cs typeface="Cambria"/>
              </a:rPr>
              <a:t>OBSERVATIONS</a:t>
            </a:r>
            <a:endParaRPr sz="4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  <a:tabLst>
                <a:tab pos="1145540" algn="l"/>
                <a:tab pos="1816735" algn="l"/>
              </a:tabLst>
            </a:pPr>
            <a:r>
              <a:rPr sz="2800" spc="290" dirty="0">
                <a:solidFill>
                  <a:srgbClr val="004067"/>
                </a:solidFill>
                <a:latin typeface="Cambria"/>
                <a:cs typeface="Cambria"/>
              </a:rPr>
              <a:t>What	</a:t>
            </a:r>
            <a:r>
              <a:rPr sz="2800" spc="220" dirty="0">
                <a:solidFill>
                  <a:srgbClr val="004067"/>
                </a:solidFill>
                <a:latin typeface="Cambria"/>
                <a:cs typeface="Cambria"/>
              </a:rPr>
              <a:t>we	</a:t>
            </a:r>
            <a:r>
              <a:rPr sz="2800" spc="400" dirty="0">
                <a:solidFill>
                  <a:srgbClr val="004067"/>
                </a:solidFill>
                <a:latin typeface="Cambria"/>
                <a:cs typeface="Cambria"/>
              </a:rPr>
              <a:t>observe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311" y="1159840"/>
            <a:ext cx="6892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95" dirty="0">
                <a:solidFill>
                  <a:srgbClr val="00184B"/>
                </a:solidFill>
                <a:latin typeface="Cambria"/>
                <a:cs typeface="Cambria"/>
              </a:rPr>
              <a:t>Load</a:t>
            </a:r>
            <a:r>
              <a:rPr sz="4400" spc="-220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400" spc="-195" dirty="0">
                <a:solidFill>
                  <a:srgbClr val="00184B"/>
                </a:solidFill>
                <a:latin typeface="Cambria"/>
                <a:cs typeface="Cambria"/>
              </a:rPr>
              <a:t>T</a:t>
            </a:r>
            <a:r>
              <a:rPr sz="4400" spc="105" dirty="0">
                <a:solidFill>
                  <a:srgbClr val="00184B"/>
                </a:solidFill>
                <a:latin typeface="Cambria"/>
                <a:cs typeface="Cambria"/>
              </a:rPr>
              <a:t>esti</a:t>
            </a:r>
            <a:r>
              <a:rPr sz="4400" spc="135" dirty="0">
                <a:solidFill>
                  <a:srgbClr val="00184B"/>
                </a:solidFill>
                <a:latin typeface="Cambria"/>
                <a:cs typeface="Cambria"/>
              </a:rPr>
              <a:t>n</a:t>
            </a:r>
            <a:r>
              <a:rPr sz="4400" spc="465" dirty="0">
                <a:solidFill>
                  <a:srgbClr val="00184B"/>
                </a:solidFill>
                <a:latin typeface="Cambria"/>
                <a:cs typeface="Cambria"/>
              </a:rPr>
              <a:t>g</a:t>
            </a:r>
            <a:r>
              <a:rPr sz="4400" spc="114" dirty="0">
                <a:solidFill>
                  <a:srgbClr val="00184B"/>
                </a:solidFill>
                <a:latin typeface="Cambria"/>
                <a:cs typeface="Cambria"/>
              </a:rPr>
              <a:t> </a:t>
            </a:r>
            <a:r>
              <a:rPr sz="4400" spc="125" dirty="0">
                <a:solidFill>
                  <a:srgbClr val="00184B"/>
                </a:solidFill>
                <a:latin typeface="Cambria"/>
                <a:cs typeface="Cambria"/>
              </a:rPr>
              <a:t>Pr</a:t>
            </a:r>
            <a:r>
              <a:rPr sz="4400" spc="35" dirty="0">
                <a:solidFill>
                  <a:srgbClr val="00184B"/>
                </a:solidFill>
                <a:latin typeface="Cambria"/>
                <a:cs typeface="Cambria"/>
              </a:rPr>
              <a:t>e</a:t>
            </a:r>
            <a:r>
              <a:rPr sz="4400" spc="85" dirty="0">
                <a:solidFill>
                  <a:srgbClr val="00184B"/>
                </a:solidFill>
                <a:latin typeface="Cambria"/>
                <a:cs typeface="Cambria"/>
              </a:rPr>
              <a:t>paration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311" y="2168143"/>
            <a:ext cx="7094855" cy="340811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7685" marR="820419" indent="-515620">
              <a:lnSpc>
                <a:spcPts val="3020"/>
              </a:lnSpc>
              <a:spcBef>
                <a:spcPts val="480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lang="en-IN" sz="2800" spc="210" dirty="0">
                <a:solidFill>
                  <a:srgbClr val="006FC0"/>
                </a:solidFill>
                <a:latin typeface="Cambria"/>
                <a:cs typeface="Cambria"/>
              </a:rPr>
              <a:t>6</a:t>
            </a:r>
            <a:r>
              <a:rPr sz="28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0" dirty="0">
                <a:solidFill>
                  <a:srgbClr val="3E3E3E"/>
                </a:solidFill>
                <a:latin typeface="Cambria"/>
                <a:cs typeface="Cambria"/>
              </a:rPr>
              <a:t>laptop</a:t>
            </a:r>
            <a:r>
              <a:rPr lang="en-IN" sz="2800" spc="90" dirty="0">
                <a:solidFill>
                  <a:srgbClr val="3E3E3E"/>
                </a:solidFill>
                <a:latin typeface="Cambria"/>
                <a:cs typeface="Cambria"/>
              </a:rPr>
              <a:t>s</a:t>
            </a:r>
            <a:r>
              <a:rPr sz="28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800" spc="55" dirty="0">
                <a:solidFill>
                  <a:srgbClr val="3E3E3E"/>
                </a:solidFill>
                <a:latin typeface="Cambria"/>
                <a:cs typeface="Cambria"/>
              </a:rPr>
              <a:t>are</a:t>
            </a:r>
            <a:r>
              <a:rPr sz="28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35" dirty="0">
                <a:solidFill>
                  <a:srgbClr val="3E3E3E"/>
                </a:solidFill>
                <a:latin typeface="Cambria"/>
                <a:cs typeface="Cambria"/>
              </a:rPr>
              <a:t>used</a:t>
            </a:r>
            <a:r>
              <a:rPr sz="28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as</a:t>
            </a:r>
            <a:r>
              <a:rPr sz="28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Load </a:t>
            </a:r>
            <a:r>
              <a:rPr sz="2800" spc="-6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Controller</a:t>
            </a:r>
            <a:r>
              <a:rPr sz="2800" spc="4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55" dirty="0">
                <a:solidFill>
                  <a:srgbClr val="3E3E3E"/>
                </a:solidFill>
                <a:latin typeface="Cambria"/>
                <a:cs typeface="Cambria"/>
              </a:rPr>
              <a:t>(Master)</a:t>
            </a:r>
            <a:endParaRPr sz="2800" dirty="0">
              <a:latin typeface="Cambria"/>
              <a:cs typeface="Cambria"/>
            </a:endParaRPr>
          </a:p>
          <a:p>
            <a:pPr marL="527685" marR="712470" indent="-515620">
              <a:lnSpc>
                <a:spcPts val="3020"/>
              </a:lnSpc>
              <a:spcBef>
                <a:spcPts val="100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lang="en-IN" sz="2800" spc="210" dirty="0">
                <a:solidFill>
                  <a:srgbClr val="006FC0"/>
                </a:solidFill>
                <a:latin typeface="Cambria"/>
                <a:cs typeface="Cambria"/>
              </a:rPr>
              <a:t>6</a:t>
            </a:r>
            <a:r>
              <a:rPr sz="28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laptop</a:t>
            </a:r>
            <a:r>
              <a:rPr lang="en-IN" sz="2800" spc="95" dirty="0">
                <a:solidFill>
                  <a:srgbClr val="3E3E3E"/>
                </a:solidFill>
                <a:latin typeface="Cambria"/>
                <a:cs typeface="Cambria"/>
              </a:rPr>
              <a:t>s</a:t>
            </a:r>
            <a:r>
              <a:rPr sz="28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lang="en-IN" sz="2800" spc="55" dirty="0">
                <a:solidFill>
                  <a:srgbClr val="3E3E3E"/>
                </a:solidFill>
                <a:latin typeface="Cambria"/>
                <a:cs typeface="Cambria"/>
              </a:rPr>
              <a:t>are</a:t>
            </a:r>
            <a:r>
              <a:rPr sz="2800" spc="7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35" dirty="0">
                <a:solidFill>
                  <a:srgbClr val="3E3E3E"/>
                </a:solidFill>
                <a:latin typeface="Cambria"/>
                <a:cs typeface="Cambria"/>
              </a:rPr>
              <a:t>used</a:t>
            </a:r>
            <a:r>
              <a:rPr sz="28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45" dirty="0">
                <a:solidFill>
                  <a:srgbClr val="3E3E3E"/>
                </a:solidFill>
                <a:latin typeface="Cambria"/>
                <a:cs typeface="Cambria"/>
              </a:rPr>
              <a:t>for</a:t>
            </a:r>
            <a:r>
              <a:rPr sz="28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Load </a:t>
            </a:r>
            <a:r>
              <a:rPr sz="2800" spc="-60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25" dirty="0">
                <a:solidFill>
                  <a:srgbClr val="3E3E3E"/>
                </a:solidFill>
                <a:latin typeface="Cambria"/>
                <a:cs typeface="Cambria"/>
              </a:rPr>
              <a:t>Generator</a:t>
            </a:r>
            <a:r>
              <a:rPr sz="2800" spc="6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55" dirty="0">
                <a:solidFill>
                  <a:srgbClr val="3E3E3E"/>
                </a:solidFill>
                <a:latin typeface="Cambria"/>
                <a:cs typeface="Cambria"/>
              </a:rPr>
              <a:t>(Slave)</a:t>
            </a:r>
            <a:endParaRPr sz="2800" dirty="0">
              <a:latin typeface="Cambria"/>
              <a:cs typeface="Cambria"/>
            </a:endParaRPr>
          </a:p>
          <a:p>
            <a:pPr marL="527685" marR="5080" indent="-515620">
              <a:lnSpc>
                <a:spcPct val="90000"/>
              </a:lnSpc>
              <a:spcBef>
                <a:spcPts val="955"/>
              </a:spcBef>
              <a:buClr>
                <a:srgbClr val="EAB100"/>
              </a:buClr>
              <a:buAutoNum type="arabicParenR"/>
              <a:tabLst>
                <a:tab pos="527685" algn="l"/>
                <a:tab pos="528320" algn="l"/>
              </a:tabLst>
            </a:pPr>
            <a:r>
              <a:rPr sz="2800" spc="50" dirty="0">
                <a:solidFill>
                  <a:srgbClr val="3E3E3E"/>
                </a:solidFill>
                <a:latin typeface="Cambria"/>
                <a:cs typeface="Cambria"/>
              </a:rPr>
              <a:t>Preparation</a:t>
            </a:r>
            <a:r>
              <a:rPr sz="2800" spc="5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40" dirty="0">
                <a:solidFill>
                  <a:srgbClr val="3E3E3E"/>
                </a:solidFill>
                <a:latin typeface="Cambria"/>
                <a:cs typeface="Cambria"/>
              </a:rPr>
              <a:t>of</a:t>
            </a:r>
            <a:r>
              <a:rPr sz="2800" spc="8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Load</a:t>
            </a:r>
            <a:r>
              <a:rPr sz="28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95" dirty="0">
                <a:solidFill>
                  <a:srgbClr val="3E3E3E"/>
                </a:solidFill>
                <a:latin typeface="Cambria"/>
                <a:cs typeface="Cambria"/>
              </a:rPr>
              <a:t>generator</a:t>
            </a:r>
            <a:r>
              <a:rPr sz="2800" spc="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20" dirty="0">
                <a:solidFill>
                  <a:srgbClr val="3E3E3E"/>
                </a:solidFill>
                <a:latin typeface="Cambria"/>
                <a:cs typeface="Cambria"/>
              </a:rPr>
              <a:t>(Install </a:t>
            </a:r>
            <a:r>
              <a:rPr sz="2800" spc="25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70" dirty="0">
                <a:solidFill>
                  <a:srgbClr val="3E3E3E"/>
                </a:solidFill>
                <a:latin typeface="Cambria"/>
                <a:cs typeface="Cambria"/>
              </a:rPr>
              <a:t>Apache </a:t>
            </a:r>
            <a:r>
              <a:rPr sz="2800" spc="90" dirty="0">
                <a:solidFill>
                  <a:srgbClr val="3E3E3E"/>
                </a:solidFill>
                <a:latin typeface="Cambria"/>
                <a:cs typeface="Cambria"/>
              </a:rPr>
              <a:t>JMeter, </a:t>
            </a:r>
            <a:r>
              <a:rPr sz="2800" spc="60" dirty="0">
                <a:solidFill>
                  <a:srgbClr val="3E3E3E"/>
                </a:solidFill>
                <a:latin typeface="Cambria"/>
                <a:cs typeface="Cambria"/>
              </a:rPr>
              <a:t>JDK </a:t>
            </a:r>
            <a:r>
              <a:rPr sz="2800" spc="100" dirty="0">
                <a:solidFill>
                  <a:srgbClr val="3E3E3E"/>
                </a:solidFill>
                <a:latin typeface="Cambria"/>
                <a:cs typeface="Cambria"/>
              </a:rPr>
              <a:t>8, </a:t>
            </a:r>
            <a:r>
              <a:rPr sz="2800" spc="130" dirty="0">
                <a:solidFill>
                  <a:srgbClr val="3E3E3E"/>
                </a:solidFill>
                <a:latin typeface="Cambria"/>
                <a:cs typeface="Cambria"/>
              </a:rPr>
              <a:t>Disable </a:t>
            </a:r>
            <a:r>
              <a:rPr sz="2800" spc="225" dirty="0">
                <a:solidFill>
                  <a:srgbClr val="3E3E3E"/>
                </a:solidFill>
                <a:latin typeface="Cambria"/>
                <a:cs typeface="Cambria"/>
              </a:rPr>
              <a:t>VM </a:t>
            </a:r>
            <a:r>
              <a:rPr sz="2800" spc="229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90" dirty="0">
                <a:solidFill>
                  <a:srgbClr val="3E3E3E"/>
                </a:solidFill>
                <a:latin typeface="Cambria"/>
                <a:cs typeface="Cambria"/>
              </a:rPr>
              <a:t>N</a:t>
            </a:r>
            <a:r>
              <a:rPr sz="2800" spc="145" dirty="0">
                <a:solidFill>
                  <a:srgbClr val="3E3E3E"/>
                </a:solidFill>
                <a:latin typeface="Cambria"/>
                <a:cs typeface="Cambria"/>
              </a:rPr>
              <a:t>e</a:t>
            </a:r>
            <a:r>
              <a:rPr sz="2800" spc="-40" dirty="0">
                <a:solidFill>
                  <a:srgbClr val="3E3E3E"/>
                </a:solidFill>
                <a:latin typeface="Cambria"/>
                <a:cs typeface="Cambria"/>
              </a:rPr>
              <a:t>t</a:t>
            </a:r>
            <a:r>
              <a:rPr sz="2800" spc="-180" dirty="0">
                <a:solidFill>
                  <a:srgbClr val="3E3E3E"/>
                </a:solidFill>
                <a:latin typeface="Cambria"/>
                <a:cs typeface="Cambria"/>
              </a:rPr>
              <a:t>w</a:t>
            </a:r>
            <a:r>
              <a:rPr sz="2800" spc="65" dirty="0">
                <a:solidFill>
                  <a:srgbClr val="3E3E3E"/>
                </a:solidFill>
                <a:latin typeface="Cambria"/>
                <a:cs typeface="Cambria"/>
              </a:rPr>
              <a:t>o</a:t>
            </a:r>
            <a:r>
              <a:rPr sz="2800" spc="-10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800" spc="265" dirty="0">
                <a:solidFill>
                  <a:srgbClr val="3E3E3E"/>
                </a:solidFill>
                <a:latin typeface="Cambria"/>
                <a:cs typeface="Cambria"/>
              </a:rPr>
              <a:t>k</a:t>
            </a:r>
            <a:r>
              <a:rPr sz="2800" spc="105" dirty="0">
                <a:solidFill>
                  <a:srgbClr val="3E3E3E"/>
                </a:solidFill>
                <a:latin typeface="Cambria"/>
                <a:cs typeface="Cambria"/>
              </a:rPr>
              <a:t>,</a:t>
            </a:r>
            <a:r>
              <a:rPr sz="2800" spc="-16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30" dirty="0">
                <a:solidFill>
                  <a:srgbClr val="3E3E3E"/>
                </a:solidFill>
                <a:latin typeface="Cambria"/>
                <a:cs typeface="Cambria"/>
              </a:rPr>
              <a:t>Disa</a:t>
            </a:r>
            <a:r>
              <a:rPr sz="2800" spc="105" dirty="0">
                <a:solidFill>
                  <a:srgbClr val="3E3E3E"/>
                </a:solidFill>
                <a:latin typeface="Cambria"/>
                <a:cs typeface="Cambria"/>
              </a:rPr>
              <a:t>b</a:t>
            </a:r>
            <a:r>
              <a:rPr sz="2800" spc="145" dirty="0">
                <a:solidFill>
                  <a:srgbClr val="3E3E3E"/>
                </a:solidFill>
                <a:latin typeface="Cambria"/>
                <a:cs typeface="Cambria"/>
              </a:rPr>
              <a:t>le</a:t>
            </a:r>
            <a:r>
              <a:rPr sz="28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35" dirty="0">
                <a:solidFill>
                  <a:srgbClr val="3E3E3E"/>
                </a:solidFill>
                <a:latin typeface="Cambria"/>
                <a:cs typeface="Cambria"/>
              </a:rPr>
              <a:t>Fi</a:t>
            </a:r>
            <a:r>
              <a:rPr sz="2800" spc="-135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800" spc="180" dirty="0">
                <a:solidFill>
                  <a:srgbClr val="3E3E3E"/>
                </a:solidFill>
                <a:latin typeface="Cambria"/>
                <a:cs typeface="Cambria"/>
              </a:rPr>
              <a:t>e</a:t>
            </a:r>
            <a:r>
              <a:rPr sz="2800" spc="-60" dirty="0">
                <a:solidFill>
                  <a:srgbClr val="3E3E3E"/>
                </a:solidFill>
                <a:latin typeface="Cambria"/>
                <a:cs typeface="Cambria"/>
              </a:rPr>
              <a:t>w</a:t>
            </a:r>
            <a:r>
              <a:rPr sz="2800" spc="75" dirty="0">
                <a:solidFill>
                  <a:srgbClr val="3E3E3E"/>
                </a:solidFill>
                <a:latin typeface="Cambria"/>
                <a:cs typeface="Cambria"/>
              </a:rPr>
              <a:t>all</a:t>
            </a:r>
            <a:r>
              <a:rPr lang="en-IN" sz="2800" spc="75" dirty="0">
                <a:solidFill>
                  <a:srgbClr val="3E3E3E"/>
                </a:solidFill>
                <a:latin typeface="Cambria"/>
                <a:cs typeface="Cambria"/>
              </a:rPr>
              <a:t>,</a:t>
            </a:r>
            <a:r>
              <a:rPr sz="2800" spc="8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70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800" spc="85" dirty="0">
                <a:solidFill>
                  <a:srgbClr val="3E3E3E"/>
                </a:solidFill>
                <a:latin typeface="Cambria"/>
                <a:cs typeface="Cambria"/>
              </a:rPr>
              <a:t>n</a:t>
            </a:r>
            <a:r>
              <a:rPr sz="2800" spc="190" dirty="0">
                <a:solidFill>
                  <a:srgbClr val="3E3E3E"/>
                </a:solidFill>
                <a:latin typeface="Cambria"/>
                <a:cs typeface="Cambria"/>
              </a:rPr>
              <a:t>d</a:t>
            </a:r>
            <a:r>
              <a:rPr sz="2800" spc="70" dirty="0">
                <a:solidFill>
                  <a:srgbClr val="3E3E3E"/>
                </a:solidFill>
                <a:latin typeface="Cambria"/>
                <a:cs typeface="Cambria"/>
              </a:rPr>
              <a:t> </a:t>
            </a:r>
            <a:r>
              <a:rPr sz="2800" spc="125" dirty="0">
                <a:solidFill>
                  <a:srgbClr val="3E3E3E"/>
                </a:solidFill>
                <a:latin typeface="Cambria"/>
                <a:cs typeface="Cambria"/>
              </a:rPr>
              <a:t>A</a:t>
            </a:r>
            <a:r>
              <a:rPr sz="2800" spc="120" dirty="0">
                <a:solidFill>
                  <a:srgbClr val="3E3E3E"/>
                </a:solidFill>
                <a:latin typeface="Cambria"/>
                <a:cs typeface="Cambria"/>
              </a:rPr>
              <a:t>n</a:t>
            </a:r>
            <a:r>
              <a:rPr sz="2800" spc="-40" dirty="0">
                <a:solidFill>
                  <a:srgbClr val="3E3E3E"/>
                </a:solidFill>
                <a:latin typeface="Cambria"/>
                <a:cs typeface="Cambria"/>
              </a:rPr>
              <a:t>t</a:t>
            </a:r>
            <a:r>
              <a:rPr sz="2800" spc="-95" dirty="0">
                <a:solidFill>
                  <a:srgbClr val="3E3E3E"/>
                </a:solidFill>
                <a:latin typeface="Cambria"/>
                <a:cs typeface="Cambria"/>
              </a:rPr>
              <a:t>i</a:t>
            </a:r>
            <a:r>
              <a:rPr sz="2800" spc="45" dirty="0">
                <a:solidFill>
                  <a:srgbClr val="3E3E3E"/>
                </a:solidFill>
                <a:latin typeface="Cambria"/>
                <a:cs typeface="Cambria"/>
              </a:rPr>
              <a:t>vi</a:t>
            </a:r>
            <a:r>
              <a:rPr sz="2800" spc="85" dirty="0">
                <a:solidFill>
                  <a:srgbClr val="3E3E3E"/>
                </a:solidFill>
                <a:latin typeface="Cambria"/>
                <a:cs typeface="Cambria"/>
              </a:rPr>
              <a:t>r</a:t>
            </a:r>
            <a:r>
              <a:rPr sz="2800" spc="25" dirty="0">
                <a:solidFill>
                  <a:srgbClr val="3E3E3E"/>
                </a:solidFill>
                <a:latin typeface="Cambria"/>
                <a:cs typeface="Cambria"/>
              </a:rPr>
              <a:t>us)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0"/>
            <a:ext cx="558850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19" y="861060"/>
            <a:ext cx="4427220" cy="51374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63461" y="2590292"/>
            <a:ext cx="3443604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b="1" spc="350" dirty="0">
                <a:solidFill>
                  <a:srgbClr val="00184B"/>
                </a:solidFill>
                <a:latin typeface="Cambria"/>
                <a:cs typeface="Cambria"/>
              </a:rPr>
              <a:t>E</a:t>
            </a:r>
            <a:r>
              <a:rPr sz="4000" b="1" spc="70" dirty="0">
                <a:solidFill>
                  <a:srgbClr val="00184B"/>
                </a:solidFill>
                <a:latin typeface="Cambria"/>
                <a:cs typeface="Cambria"/>
              </a:rPr>
              <a:t>V</a:t>
            </a:r>
            <a:r>
              <a:rPr sz="4000" b="1" spc="170" dirty="0">
                <a:solidFill>
                  <a:srgbClr val="00184B"/>
                </a:solidFill>
                <a:latin typeface="Cambria"/>
                <a:cs typeface="Cambria"/>
              </a:rPr>
              <a:t>AL</a:t>
            </a:r>
            <a:r>
              <a:rPr sz="4000" b="1" spc="100" dirty="0">
                <a:solidFill>
                  <a:srgbClr val="00184B"/>
                </a:solidFill>
                <a:latin typeface="Cambria"/>
                <a:cs typeface="Cambria"/>
              </a:rPr>
              <a:t>U</a:t>
            </a:r>
            <a:r>
              <a:rPr sz="4000" b="1" spc="65" dirty="0">
                <a:solidFill>
                  <a:srgbClr val="00184B"/>
                </a:solidFill>
                <a:latin typeface="Cambria"/>
                <a:cs typeface="Cambria"/>
              </a:rPr>
              <a:t>A</a:t>
            </a:r>
            <a:r>
              <a:rPr sz="4000" b="1" spc="315" dirty="0">
                <a:solidFill>
                  <a:srgbClr val="00184B"/>
                </a:solidFill>
                <a:latin typeface="Cambria"/>
                <a:cs typeface="Cambria"/>
              </a:rPr>
              <a:t>TI</a:t>
            </a:r>
            <a:r>
              <a:rPr sz="4000" b="1" spc="430" dirty="0">
                <a:solidFill>
                  <a:srgbClr val="00184B"/>
                </a:solidFill>
                <a:latin typeface="Cambria"/>
                <a:cs typeface="Cambria"/>
              </a:rPr>
              <a:t>O</a:t>
            </a:r>
            <a:r>
              <a:rPr sz="4000" b="1" spc="245" dirty="0">
                <a:solidFill>
                  <a:srgbClr val="00184B"/>
                </a:solidFill>
                <a:latin typeface="Cambria"/>
                <a:cs typeface="Cambria"/>
              </a:rPr>
              <a:t>N  </a:t>
            </a:r>
            <a:r>
              <a:rPr sz="4000" b="1" spc="330" dirty="0">
                <a:solidFill>
                  <a:srgbClr val="00184B"/>
                </a:solidFill>
                <a:latin typeface="Cambria"/>
                <a:cs typeface="Cambria"/>
              </a:rPr>
              <a:t>CRITERIA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3461" y="4017009"/>
            <a:ext cx="3463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5540" algn="l"/>
                <a:tab pos="1816735" algn="l"/>
              </a:tabLst>
            </a:pPr>
            <a:r>
              <a:rPr sz="2800" spc="290" dirty="0">
                <a:solidFill>
                  <a:srgbClr val="004067"/>
                </a:solidFill>
                <a:latin typeface="Cambria"/>
                <a:cs typeface="Cambria"/>
              </a:rPr>
              <a:t>What	</a:t>
            </a:r>
            <a:r>
              <a:rPr sz="2800" spc="220" dirty="0">
                <a:solidFill>
                  <a:srgbClr val="004067"/>
                </a:solidFill>
                <a:latin typeface="Cambria"/>
                <a:cs typeface="Cambria"/>
              </a:rPr>
              <a:t>we	</a:t>
            </a:r>
            <a:r>
              <a:rPr sz="2800" spc="335" dirty="0">
                <a:solidFill>
                  <a:srgbClr val="004067"/>
                </a:solidFill>
                <a:latin typeface="Cambria"/>
                <a:cs typeface="Cambria"/>
              </a:rPr>
              <a:t>evaluate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84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786</Words>
  <Application>Microsoft Office PowerPoint</Application>
  <PresentationFormat>Widescreen</PresentationFormat>
  <Paragraphs>116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 Black</vt:lpstr>
      <vt:lpstr>Arial MT</vt:lpstr>
      <vt:lpstr>Calibri</vt:lpstr>
      <vt:lpstr>Cambria</vt:lpstr>
      <vt:lpstr>Trebuchet MS</vt:lpstr>
      <vt:lpstr>Wingdings</vt:lpstr>
      <vt:lpstr>Office Theme</vt:lpstr>
      <vt:lpstr>PERFORMANCE  TEST REPORT</vt:lpstr>
      <vt:lpstr>CONTENTS</vt:lpstr>
      <vt:lpstr>PowerPoint Presentation</vt:lpstr>
      <vt:lpstr>Objective</vt:lpstr>
      <vt:lpstr>PowerPoint Presentation</vt:lpstr>
      <vt:lpstr>Scope</vt:lpstr>
      <vt:lpstr>PowerPoint Presentation</vt:lpstr>
      <vt:lpstr>Load Testing Preparation</vt:lpstr>
      <vt:lpstr>PowerPoint Presentation</vt:lpstr>
      <vt:lpstr>Evaluation Criteria</vt:lpstr>
      <vt:lpstr>Application Performance Index (APDEX)</vt:lpstr>
      <vt:lpstr>Application Performance Index (APDEX)</vt:lpstr>
      <vt:lpstr>Application Performance Index (APDEX)</vt:lpstr>
      <vt:lpstr>PowerPoint Presentation</vt:lpstr>
      <vt:lpstr>Result – 1st Iteration – 10</vt:lpstr>
      <vt:lpstr>Result – 2nd Iteration – 100</vt:lpstr>
      <vt:lpstr>Result – 3rd Iteration – 500</vt:lpstr>
      <vt:lpstr>PowerPoint Presentation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 TEST REPORT</dc:title>
  <dc:creator>Mohd Hasiady Bin Yasin</dc:creator>
  <cp:lastModifiedBy>Sabu Sebastian</cp:lastModifiedBy>
  <cp:revision>15</cp:revision>
  <dcterms:created xsi:type="dcterms:W3CDTF">2023-03-04T04:19:28Z</dcterms:created>
  <dcterms:modified xsi:type="dcterms:W3CDTF">2023-03-04T11:04:03Z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2023-03-04T00:00:00Z</vt:filetime>
  </property>
</Properties>
</file>